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70"/>
  </p:notesMasterIdLst>
  <p:handoutMasterIdLst>
    <p:handoutMasterId r:id="rId71"/>
  </p:handoutMasterIdLst>
  <p:sldIdLst>
    <p:sldId id="274" r:id="rId3"/>
    <p:sldId id="475" r:id="rId4"/>
    <p:sldId id="476" r:id="rId5"/>
    <p:sldId id="477" r:id="rId6"/>
    <p:sldId id="478" r:id="rId7"/>
    <p:sldId id="479" r:id="rId8"/>
    <p:sldId id="480" r:id="rId9"/>
    <p:sldId id="481" r:id="rId10"/>
    <p:sldId id="482" r:id="rId11"/>
    <p:sldId id="483" r:id="rId12"/>
    <p:sldId id="484" r:id="rId13"/>
    <p:sldId id="485" r:id="rId14"/>
    <p:sldId id="539" r:id="rId15"/>
    <p:sldId id="486" r:id="rId16"/>
    <p:sldId id="487" r:id="rId17"/>
    <p:sldId id="488" r:id="rId18"/>
    <p:sldId id="489" r:id="rId19"/>
    <p:sldId id="490" r:id="rId20"/>
    <p:sldId id="491" r:id="rId21"/>
    <p:sldId id="492" r:id="rId22"/>
    <p:sldId id="493" r:id="rId23"/>
    <p:sldId id="494" r:id="rId24"/>
    <p:sldId id="495" r:id="rId25"/>
    <p:sldId id="496" r:id="rId26"/>
    <p:sldId id="497" r:id="rId27"/>
    <p:sldId id="498" r:id="rId28"/>
    <p:sldId id="499" r:id="rId29"/>
    <p:sldId id="500" r:id="rId30"/>
    <p:sldId id="501" r:id="rId31"/>
    <p:sldId id="502" r:id="rId32"/>
    <p:sldId id="543" r:id="rId33"/>
    <p:sldId id="503" r:id="rId34"/>
    <p:sldId id="504" r:id="rId35"/>
    <p:sldId id="505" r:id="rId36"/>
    <p:sldId id="506" r:id="rId37"/>
    <p:sldId id="507" r:id="rId38"/>
    <p:sldId id="508" r:id="rId39"/>
    <p:sldId id="509" r:id="rId40"/>
    <p:sldId id="511" r:id="rId41"/>
    <p:sldId id="512" r:id="rId42"/>
    <p:sldId id="514" r:id="rId43"/>
    <p:sldId id="541" r:id="rId44"/>
    <p:sldId id="515" r:id="rId45"/>
    <p:sldId id="517" r:id="rId46"/>
    <p:sldId id="544" r:id="rId47"/>
    <p:sldId id="542" r:id="rId48"/>
    <p:sldId id="519" r:id="rId49"/>
    <p:sldId id="520" r:id="rId50"/>
    <p:sldId id="521" r:id="rId51"/>
    <p:sldId id="522" r:id="rId52"/>
    <p:sldId id="523" r:id="rId53"/>
    <p:sldId id="524" r:id="rId54"/>
    <p:sldId id="525" r:id="rId55"/>
    <p:sldId id="526" r:id="rId56"/>
    <p:sldId id="527" r:id="rId57"/>
    <p:sldId id="528" r:id="rId58"/>
    <p:sldId id="529" r:id="rId59"/>
    <p:sldId id="530" r:id="rId60"/>
    <p:sldId id="531" r:id="rId61"/>
    <p:sldId id="533" r:id="rId62"/>
    <p:sldId id="534" r:id="rId63"/>
    <p:sldId id="535" r:id="rId64"/>
    <p:sldId id="536" r:id="rId65"/>
    <p:sldId id="474" r:id="rId66"/>
    <p:sldId id="540" r:id="rId67"/>
    <p:sldId id="419" r:id="rId68"/>
    <p:sldId id="420" r:id="rId6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63606"/>
    <a:srgbClr val="603A14"/>
    <a:srgbClr val="E85C0E"/>
    <a:srgbClr val="BAB398"/>
    <a:srgbClr val="ADA485"/>
    <a:srgbClr val="C6C0AA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533" autoAdjust="0"/>
  </p:normalViewPr>
  <p:slideViewPr>
    <p:cSldViewPr>
      <p:cViewPr varScale="1">
        <p:scale>
          <a:sx n="92" d="100"/>
          <a:sy n="92" d="100"/>
        </p:scale>
        <p:origin x="246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6/22/2015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6/22/2015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770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10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EEA578-17BD-4465-B0BA-10AE59C7EC2E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01375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830A27-D02A-40CA-809E-AC61EE934F3E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57005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51A438-EB3B-4944-9695-972E1DFC4FE6}" type="slidenum">
              <a:rPr lang="en-US"/>
              <a:pPr/>
              <a:t>41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16721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D93346-BBAD-42F8-8685-A539306AC997}" type="slidenum">
              <a:rPr lang="en-US"/>
              <a:pPr/>
              <a:t>48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10511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DD0801-F694-4D57-BE37-ED191ADD23C7}" type="slidenum">
              <a:rPr lang="en-US"/>
              <a:pPr/>
              <a:t>49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26627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09AB75-347D-461E-BF13-2253F848F60D}" type="slidenum">
              <a:rPr lang="en-US"/>
              <a:pPr/>
              <a:t>50</a:t>
            </a:fld>
            <a:r>
              <a:rPr lang="en-US" dirty="0"/>
              <a:t>##</a:t>
            </a:r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07784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9B03DD-A318-422E-B36B-24FACAAC1563}" type="slidenum">
              <a:rPr lang="en-US"/>
              <a:pPr/>
              <a:t>51</a:t>
            </a:fld>
            <a:r>
              <a:rPr lang="en-US" dirty="0"/>
              <a:t>##</a:t>
            </a:r>
          </a:p>
        </p:txBody>
      </p:sp>
      <p:sp>
        <p:nvSpPr>
          <p:cNvPr id="486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6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84412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8E848E-D8EB-4786-A693-0CC706C068F9}" type="slidenum">
              <a:rPr lang="en-US"/>
              <a:pPr/>
              <a:t>55</a:t>
            </a:fld>
            <a:r>
              <a:rPr lang="en-US" dirty="0"/>
              <a:t>##</a:t>
            </a:r>
          </a:p>
        </p:txBody>
      </p:sp>
      <p:sp>
        <p:nvSpPr>
          <p:cNvPr id="532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36853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15E3D7-388B-42CA-ACCD-85B4616B58A3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075661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E558BA-3232-4E7B-BCA7-E32CA9FB7BCE}" type="slidenum">
              <a:rPr lang="en-US"/>
              <a:pPr/>
              <a:t>57</a:t>
            </a:fld>
            <a:r>
              <a:rPr lang="en-US" dirty="0"/>
              <a:t>##</a:t>
            </a:r>
          </a:p>
        </p:txBody>
      </p:sp>
      <p:sp>
        <p:nvSpPr>
          <p:cNvPr id="52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64626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0F51EF-462A-4ACA-B3A0-8F564F489D97}" type="slidenum">
              <a:rPr lang="en-US"/>
              <a:pPr/>
              <a:t>58</a:t>
            </a:fld>
            <a:r>
              <a:rPr lang="en-US" dirty="0"/>
              <a:t>##</a:t>
            </a:r>
          </a:p>
        </p:txBody>
      </p:sp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67953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8D37AD-7A62-492F-9494-75F2B905FA5D}" type="slidenum">
              <a:rPr lang="en-US"/>
              <a:pPr/>
              <a:t>59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7350" y="688975"/>
            <a:ext cx="6083300" cy="3424238"/>
          </a:xfrm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3169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38895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4F96F3-589E-4A97-BFB7-E621058021F7}" type="slidenum">
              <a:rPr lang="en-US"/>
              <a:pPr/>
              <a:t>60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7350" y="688975"/>
            <a:ext cx="6083300" cy="3424238"/>
          </a:xfrm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3169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36144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057593-DCDA-454C-B6D3-F8C052E3CFFD}" type="slidenum">
              <a:rPr lang="en-US"/>
              <a:pPr/>
              <a:t>61</a:t>
            </a:fld>
            <a:r>
              <a:rPr lang="en-US" dirty="0"/>
              <a:t>##</a:t>
            </a:r>
          </a:p>
        </p:txBody>
      </p:sp>
      <p:sp>
        <p:nvSpPr>
          <p:cNvPr id="536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776366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855979-81E2-4608-BCFA-85C8CAAE2DA8}" type="slidenum">
              <a:rPr lang="en-US"/>
              <a:pPr/>
              <a:t>62</a:t>
            </a:fld>
            <a:r>
              <a:rPr lang="en-US" dirty="0"/>
              <a:t>##</a:t>
            </a:r>
          </a:p>
        </p:txBody>
      </p:sp>
      <p:sp>
        <p:nvSpPr>
          <p:cNvPr id="501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7350" y="688975"/>
            <a:ext cx="6083300" cy="3424238"/>
          </a:xfrm>
          <a:ln/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3169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14329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57712C-29FF-400E-952B-194A29DEF58D}" type="slidenum">
              <a:rPr lang="en-US"/>
              <a:pPr/>
              <a:t>63</a:t>
            </a:fld>
            <a:r>
              <a:rPr lang="en-US" dirty="0"/>
              <a:t>##</a:t>
            </a:r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7412"/>
          </a:xfrm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94949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1C33E3-88F0-47D6-959B-869C3121453C}" type="slidenum">
              <a:rPr lang="en-US"/>
              <a:pPr/>
              <a:t>64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258336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1615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514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424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04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660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1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08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2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84FE-4AE5-402A-8F45-8233A8C35A0E}" type="datetime1">
              <a:rPr lang="en-US" smtClean="0"/>
              <a:t>6/22/2015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72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53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03154-67DD-4056-8907-5F7123F885BB}" type="datetime1">
              <a:rPr lang="en-US" smtClean="0"/>
              <a:t>6/22/2015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  <p:sldLayoutId id="2147483670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hyperlink" Target="http://softuni.org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terator_pattern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62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58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57.png"/><Relationship Id="rId19" Type="http://schemas.openxmlformats.org/officeDocument/2006/relationships/hyperlink" Target="https://softuni.bg/courses/oop/" TargetMode="External"/><Relationship Id="rId4" Type="http://schemas.openxmlformats.org/officeDocument/2006/relationships/image" Target="../media/image54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59" TargetMode="External"/><Relationship Id="rId4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838200"/>
            <a:ext cx="81443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Common </a:t>
            </a:r>
            <a:r>
              <a:rPr lang="en-US" dirty="0"/>
              <a:t>Type System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7400"/>
            <a:ext cx="8153400" cy="1676400"/>
          </a:xfrm>
        </p:spPr>
        <p:txBody>
          <a:bodyPr>
            <a:normAutofit lnSpcReduction="10000"/>
          </a:bodyPr>
          <a:lstStyle/>
          <a:p>
            <a:r>
              <a:rPr lang="en-US" sz="36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Types Hierarchy, Cloning, </a:t>
            </a: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Comparing,</a:t>
            </a:r>
            <a:r>
              <a:rPr lang="bg-BG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Collection Iterators,</a:t>
            </a:r>
            <a:b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</a:t>
            </a:r>
            <a:r>
              <a:rPr lang="en-US" sz="36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Reference </a:t>
            </a:r>
            <a:r>
              <a:rPr lang="en-US" sz="36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Types</a:t>
            </a:r>
            <a:endParaRPr lang="en-US" sz="3600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grpSp>
        <p:nvGrpSpPr>
          <p:cNvPr id="2" name="Group 1"/>
          <p:cNvGrpSpPr/>
          <p:nvPr/>
        </p:nvGrpSpPr>
        <p:grpSpPr>
          <a:xfrm>
            <a:off x="7896134" y="4151656"/>
            <a:ext cx="3429000" cy="1905000"/>
            <a:chOff x="7896134" y="4151656"/>
            <a:chExt cx="3429000" cy="1905000"/>
          </a:xfrm>
        </p:grpSpPr>
        <p:pic>
          <p:nvPicPr>
            <p:cNvPr id="22" name="Picture 2" descr="http://www.countwordula.com/pix/strange_attractors-0086.jp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6134" y="4151656"/>
              <a:ext cx="3429000" cy="1905000"/>
            </a:xfrm>
            <a:prstGeom prst="roundRect">
              <a:avLst>
                <a:gd name="adj" fmla="val 12195"/>
              </a:avLst>
            </a:prstGeom>
            <a:ln w="57150">
              <a:noFill/>
            </a:ln>
            <a:effectLst>
              <a:glow rad="63500">
                <a:schemeClr val="accent3">
                  <a:satMod val="175000"/>
                  <a:alpha val="25000"/>
                </a:schemeClr>
              </a:glow>
              <a:softEdge rad="38100"/>
            </a:effectLst>
          </p:spPr>
        </p:pic>
        <p:pic>
          <p:nvPicPr>
            <p:cNvPr id="23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5612" y="4512254"/>
              <a:ext cx="1188682" cy="1138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9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5290" y="4735830"/>
              <a:ext cx="899141" cy="861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10" cstate="screen">
              <a:duotone>
                <a:prstClr val="black"/>
                <a:schemeClr val="accent3">
                  <a:lumMod val="5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5068" y="4364858"/>
              <a:ext cx="1070910" cy="1025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11" cstate="screen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501" y="4768535"/>
              <a:ext cx="742547" cy="711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http://images2.wikia.nocookie.net/__cb20120204043720/battlefordreamisland/images/c/c0/Bubble_Icon.png"/>
            <p:cNvPicPr>
              <a:picLocks noChangeAspect="1" noChangeArrowheads="1"/>
            </p:cNvPicPr>
            <p:nvPr/>
          </p:nvPicPr>
          <p:blipFill>
            <a:blip r:embed="rId12" cstate="screen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6668" y="4343400"/>
              <a:ext cx="605711" cy="580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 Placeholder 6"/>
          <p:cNvSpPr>
            <a:spLocks noGrp="1"/>
          </p:cNvSpPr>
          <p:nvPr/>
        </p:nvSpPr>
        <p:spPr bwMode="auto">
          <a:xfrm>
            <a:off x="773197" y="4465165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/>
        </p:nvSpPr>
        <p:spPr bwMode="auto">
          <a:xfrm>
            <a:off x="773198" y="4935064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39" name="Text Placeholder 10"/>
          <p:cNvSpPr>
            <a:spLocks noGrp="1"/>
          </p:cNvSpPr>
          <p:nvPr/>
        </p:nvSpPr>
        <p:spPr bwMode="auto">
          <a:xfrm>
            <a:off x="773197" y="5379565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40" name="Text Placeholder 11"/>
          <p:cNvSpPr>
            <a:spLocks noGrp="1"/>
          </p:cNvSpPr>
          <p:nvPr/>
        </p:nvSpPr>
        <p:spPr bwMode="auto">
          <a:xfrm>
            <a:off x="773197" y="5720727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13"/>
              </a:rPr>
              <a:t>http://</a:t>
            </a:r>
            <a:r>
              <a:rPr lang="en-US" dirty="0" smtClean="0">
                <a:hlinkClick r:id="rId13"/>
              </a:rPr>
              <a:t>softuni.bg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52234" y="3923056"/>
            <a:ext cx="2152473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By default the operator</a:t>
            </a:r>
            <a:r>
              <a:rPr lang="bg-BG" dirty="0" smtClean="0"/>
              <a:t> </a:t>
            </a:r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==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calls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Reference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Equals()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Compares the addresses for reference types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Or the binary representation for value types</a:t>
            </a:r>
            <a:endParaRPr lang="bg-BG" dirty="0" smtClean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 smtClean="0"/>
              <a:t>The methods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Equals()</a:t>
            </a:r>
            <a:r>
              <a:rPr lang="en-US" dirty="0" smtClean="0"/>
              <a:t>,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GetHashCode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 smtClean="0"/>
              <a:t> should be defined at the same time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same applies for the operators </a:t>
            </a:r>
            <a:r>
              <a:rPr lang="en-US" b="1" dirty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==</a:t>
            </a:r>
            <a:r>
              <a:rPr lang="en-US" dirty="0"/>
              <a:t> and </a:t>
            </a:r>
            <a:r>
              <a:rPr lang="en-US" b="1" dirty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!=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dirty="0" smtClean="0"/>
              <a:t>You can o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verride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Equals</a:t>
            </a:r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use it for </a:t>
            </a:r>
            <a:r>
              <a:rPr lang="en-US" b="1" dirty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==</a:t>
            </a:r>
            <a:r>
              <a:rPr lang="en-US" dirty="0"/>
              <a:t> and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 System.Object's Virtual Methods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81321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noProof="1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</a:t>
            </a:r>
            <a:r>
              <a:rPr lang="bg-BG" sz="3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System.Object </a:t>
            </a:r>
            <a:r>
              <a:rPr lang="en-US" sz="3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Methods </a:t>
            </a:r>
            <a:r>
              <a:rPr lang="bg-BG" sz="3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sz="3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</a:t>
            </a:r>
            <a:endParaRPr lang="en-US" sz="3800" dirty="0"/>
          </a:p>
        </p:txBody>
      </p:sp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435920" y="1219200"/>
            <a:ext cx="11245039" cy="5410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Name { get; set;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{ get; set; }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override bool Equals(object param)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If the cast is invalid, the result will be null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Student student = param as Student;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Check if we have valid not null Student object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(student == null)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false;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Compare the reference type member fields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(!Object.Equals(this.Name, student.Name))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false;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Compare the value type member fields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(this.Age != student.Age)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false;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true;</a:t>
            </a:r>
          </a:p>
          <a:p>
            <a:pPr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algn="r" eaLnBrk="0" hangingPunct="0">
              <a:lnSpc>
                <a:spcPct val="5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example continues</a:t>
            </a:r>
            <a:endParaRPr lang="bg-BG" sz="2000" b="1" i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90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1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System.Object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Methods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 (2)</a:t>
            </a:r>
            <a:endParaRPr lang="en-US" dirty="0"/>
          </a:p>
        </p:txBody>
      </p:sp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543198" y="1295400"/>
            <a:ext cx="11041890" cy="4419600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bool operator ==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(Student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Student.Equals(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tudent2);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static bool operator !=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(Student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!(Student.Equals(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tudent1,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tudent2));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override int GetHashCode()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ame.GetHashCode()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^ Age.GetHashCode()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marR="0" lvl="0" indent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endParaRPr lang="bg-BG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5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Classes can override the virtual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ToString()</a:t>
            </a:r>
            <a:r>
              <a:rPr lang="en-US" sz="3200" dirty="0" smtClean="0"/>
              <a:t> method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Overriding </a:t>
            </a:r>
            <a:r>
              <a:rPr lang="en-US" noProof="1" smtClean="0"/>
              <a:t>ToString()</a:t>
            </a:r>
            <a:endParaRPr lang="en-US" noProof="1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60412" y="1752600"/>
            <a:ext cx="10271338" cy="3816429"/>
          </a:xfrm>
          <a:prstGeom prst="roundRect">
            <a:avLst>
              <a:gd name="adj" fmla="val 75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{ get; set;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{ get; set;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 string ToString()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string.Format("Student: {0}, Age: {1}",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this.Name, this.Age);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16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267200"/>
            <a:ext cx="8938472" cy="154017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5000" noProof="1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 </a:t>
            </a:r>
            <a:r>
              <a:rPr lang="en-US" sz="5000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Virtual Methods in </a:t>
            </a:r>
            <a:r>
              <a:rPr lang="en-US" sz="5000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endParaRPr lang="en-US" sz="50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484" y="656993"/>
            <a:ext cx="2643928" cy="3457808"/>
          </a:xfrm>
          <a:prstGeom prst="roundRect">
            <a:avLst>
              <a:gd name="adj" fmla="val 9245"/>
            </a:avLst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0329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 has some other methods, which are inherited by all .NET types: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GetType()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the type's metadata as a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System.Type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MemberwiseClone()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Copies the binary representation of the variable into a new variable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(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shallow clone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ReferenceEquals()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Compares if two object have the same reference 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More About System.Object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58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Operators</a:t>
            </a:r>
            <a:endParaRPr lang="en-US" dirty="0"/>
          </a:p>
        </p:txBody>
      </p:sp>
      <p:pic>
        <p:nvPicPr>
          <p:cNvPr id="71682" name="Picture 2" descr="C:\Users\Peter\Pictures\Kartinki Telerik\Untitled4.jpg"/>
          <p:cNvPicPr>
            <a:picLocks noChangeAspect="1" noChangeArrowheads="1"/>
          </p:cNvPicPr>
          <p:nvPr/>
        </p:nvPicPr>
        <p:blipFill>
          <a:blip r:embed="rId2" cstate="screen">
            <a:grayscl/>
            <a:lum contras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836" y="1447800"/>
            <a:ext cx="5894209" cy="3566220"/>
          </a:xfrm>
          <a:prstGeom prst="roundRect">
            <a:avLst>
              <a:gd name="adj" fmla="val 7377"/>
            </a:avLst>
          </a:prstGeom>
          <a:noFill/>
          <a:effectLst>
            <a:softEdge rad="63500"/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4" name="TextBox 3"/>
          <p:cNvSpPr txBox="1"/>
          <p:nvPr/>
        </p:nvSpPr>
        <p:spPr>
          <a:xfrm rot="21175401">
            <a:off x="4244659" y="3163188"/>
            <a:ext cx="15376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ln w="254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sx="120000" sy="120000" algn="ctr" rotWithShape="0">
                    <a:prstClr val="black">
                      <a:alpha val="5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endParaRPr lang="en-US" sz="9600" b="1" dirty="0">
              <a:ln w="25400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sx="120000" sy="120000" algn="ctr" rotWithShape="0">
                  <a:prstClr val="black">
                    <a:alpha val="5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037014">
            <a:off x="6614956" y="2454818"/>
            <a:ext cx="15376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n w="254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sx="120000" sy="120000" algn="ctr" rotWithShape="0">
                    <a:prstClr val="black">
                      <a:alpha val="5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9600" b="1" dirty="0" smtClean="0">
                <a:ln w="254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sx="120000" sy="120000" algn="ctr" rotWithShape="0">
                    <a:prstClr val="black">
                      <a:alpha val="5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endParaRPr lang="en-US" sz="9600" b="1" dirty="0">
              <a:ln w="25400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sx="120000" sy="120000" algn="ctr" rotWithShape="0">
                  <a:prstClr val="black">
                    <a:alpha val="5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47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Checks if an object is an instance of a given type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Polymorphic operation</a:t>
            </a:r>
          </a:p>
          <a:p>
            <a:pPr lvl="2">
              <a:lnSpc>
                <a:spcPct val="95000"/>
              </a:lnSpc>
            </a:pP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Int32</a:t>
            </a:r>
          </a:p>
          <a:p>
            <a:pPr lvl="2">
              <a:lnSpc>
                <a:spcPct val="95000"/>
              </a:lnSpc>
            </a:pP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</a:p>
          <a:p>
            <a:pPr lvl="2">
              <a:lnSpc>
                <a:spcPct val="95000"/>
              </a:lnSpc>
            </a:pP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IComparable&lt;int&gt;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Casts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 reference type to another reference type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if it fails, e.g. if the types are incompatible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 Operators in C#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12" y="2714500"/>
            <a:ext cx="3097478" cy="23147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225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736226" y="1170708"/>
            <a:ext cx="10741586" cy="53542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}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}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TestOperatorsIsAndAs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static void Main()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Object objBase = new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(objBase is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Console.WriteLine("objBase is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objBase is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(! (objBase is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Console.WriteLine("objBase is not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objBase is not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(objBase is System.Object)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Console.WriteLine("objBase is System.Object");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objBase is System.Object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691714" y="6076890"/>
            <a:ext cx="5736698" cy="400110"/>
          </a:xfrm>
          <a:prstGeom prst="rect">
            <a:avLst/>
          </a:prstGeom>
          <a:noFill/>
          <a:ln w="12700">
            <a:noFill/>
          </a:ln>
          <a:effectLst>
            <a:softEdge rad="0"/>
          </a:effectLst>
        </p:spPr>
        <p:txBody>
          <a:bodyPr wrap="square">
            <a:spAutoFit/>
          </a:bodyPr>
          <a:lstStyle/>
          <a:p>
            <a:pPr marL="0" marR="0" lvl="0" indent="0" algn="r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the </a:t>
            </a:r>
            <a:r>
              <a:rPr lang="en-US" sz="2000" b="1" i="1" noProof="1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 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continues</a:t>
            </a:r>
            <a:endParaRPr lang="bg-BG" sz="2000" b="1" i="1" noProof="1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5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– Example (2)</a:t>
            </a:r>
            <a:endParaRPr lang="en-US" dirty="0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744874" y="1143000"/>
            <a:ext cx="10732938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 b = objBase as Shape;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Console.WriteLine("b = {0}", b);</a:t>
            </a:r>
          </a:p>
          <a:p>
            <a:pPr eaLnBrk="0" hangingPunct="0">
              <a:spcAft>
                <a:spcPts val="10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Result: b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Triangle d = objBase as Triangle;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(d == null)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Console.WriteLine("d is null");</a:t>
            </a:r>
          </a:p>
          <a:p>
            <a:pPr eaLnBrk="0" hangingPunct="0">
              <a:spcAft>
                <a:spcPts val="10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Result: d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Object o = objBase as object;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Console.WriteLine("o = {0}", o);</a:t>
            </a:r>
          </a:p>
          <a:p>
            <a:pPr eaLnBrk="0" hangingPunct="0">
              <a:spcAft>
                <a:spcPts val="10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Result: o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Shape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Triangle der = new Triangle();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Shape bas = der as Shape;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Console.WriteLine("bas = {0}", bas);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Result: bas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95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is Common Type System (CTS)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as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IComparable&lt;T&gt;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IEnumerable&lt;T&gt;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Types and Reference Types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Passing Parameters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ref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51202" name="Picture 2" descr="http://www.sandia.gov/materials/science/nmr_lab/images/books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4114800"/>
            <a:ext cx="2801556" cy="2180500"/>
          </a:xfrm>
          <a:prstGeom prst="rect">
            <a:avLst/>
          </a:prstGeom>
          <a:noFill/>
        </p:spPr>
      </p:pic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12954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53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26496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07" y="1066800"/>
            <a:ext cx="5525482" cy="368776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745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213" y="990600"/>
            <a:ext cx="8190470" cy="418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7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</a:t>
            </a:r>
            <a:r>
              <a:rPr lang="en-US" dirty="0" smtClean="0"/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cloning </a:t>
            </a:r>
            <a:r>
              <a:rPr lang="en-US" dirty="0" smtClean="0"/>
              <a:t>an object means to create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identical</a:t>
            </a:r>
            <a:r>
              <a:rPr lang="en-US" dirty="0" smtClean="0">
                <a:solidFill>
                  <a:srgbClr val="F0A22E"/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copy</a:t>
            </a:r>
            <a:r>
              <a:rPr lang="en-US" dirty="0" smtClean="0">
                <a:solidFill>
                  <a:srgbClr val="F0A22E"/>
                </a:solidFill>
              </a:rPr>
              <a:t> </a:t>
            </a:r>
            <a:r>
              <a:rPr lang="en-US" dirty="0" smtClean="0"/>
              <a:t>of a certain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Shallow cloning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shallow copy</a:t>
            </a:r>
            <a:r>
              <a:rPr lang="en-US" dirty="0" smtClean="0"/>
              <a:t>)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Uses the protected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MemberwiseClone()</a:t>
            </a:r>
            <a:r>
              <a:rPr lang="en-US" dirty="0" smtClean="0"/>
              <a:t> method</a:t>
            </a:r>
          </a:p>
          <a:p>
            <a:pPr lvl="1"/>
            <a:r>
              <a:rPr lang="en-US" dirty="0" smtClean="0"/>
              <a:t>Copies the value types bit by bit (binary)</a:t>
            </a:r>
            <a:endParaRPr lang="bg-BG" dirty="0" smtClean="0"/>
          </a:p>
          <a:p>
            <a:pPr lvl="1"/>
            <a:r>
              <a:rPr lang="en-US" dirty="0" smtClean="0"/>
              <a:t>Copies only the addresses of the reference types</a:t>
            </a:r>
            <a:endParaRPr lang="bg-BG" dirty="0" smtClean="0"/>
          </a:p>
          <a:p>
            <a:r>
              <a:rPr lang="en-US" dirty="0" smtClean="0"/>
              <a:t>Deep </a:t>
            </a:r>
            <a:r>
              <a:rPr lang="en-US" dirty="0"/>
              <a:t>cloning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deep copy</a:t>
            </a:r>
            <a:r>
              <a:rPr lang="en-US" dirty="0" smtClean="0"/>
              <a:t>)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Recursively copies all member data</a:t>
            </a:r>
            <a:endParaRPr lang="bg-BG" dirty="0" smtClean="0"/>
          </a:p>
          <a:p>
            <a:pPr lvl="1"/>
            <a:r>
              <a:rPr lang="en-US" dirty="0" smtClean="0"/>
              <a:t>Implemented manually by the programmer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Types which allow cloning should implement the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ICloneable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interface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Clone</a:t>
            </a:r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method in 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ICloneable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only method of the interface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an identical copy of the object</a:t>
            </a: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2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Returns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sym typeface="Wingdings" panose="05000000000000000000" pitchFamily="2" charset="2"/>
              </a:rPr>
              <a:t> must be cast later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You decide whether to create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deep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or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shallow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copy or something mixed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36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685804" y="1143000"/>
            <a:ext cx="10792008" cy="49398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LinkedList&lt;T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: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ICloneable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Value { get;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LinkedList&lt;T&gt; NextNode { get; private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LinkedList(T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value,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LinkedList&lt;T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nextNode = null)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this.Value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value;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this.NextNode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nextNode;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object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ICloneable.Clone()  // Implicit implementation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this.Clone();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bg-BG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516462" y="5638800"/>
            <a:ext cx="4911950" cy="400110"/>
          </a:xfrm>
          <a:prstGeom prst="rect">
            <a:avLst/>
          </a:prstGeom>
          <a:noFill/>
          <a:ln w="12700">
            <a:noFill/>
          </a:ln>
          <a:effectLst>
            <a:softEdge rad="0"/>
          </a:effectLst>
        </p:spPr>
        <p:txBody>
          <a:bodyPr wrap="square">
            <a:spAutoFit/>
          </a:bodyPr>
          <a:lstStyle/>
          <a:p>
            <a:pPr marL="0" marR="0" lvl="0" indent="0" algn="r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bg-BG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the </a:t>
            </a:r>
            <a:r>
              <a:rPr lang="en-US" sz="2000" b="1" i="1" noProof="1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 </a:t>
            </a:r>
            <a:r>
              <a:rPr lang="en-US" sz="2000" b="1" i="1" noProof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continues</a:t>
            </a:r>
            <a:endParaRPr lang="bg-BG" sz="2000" b="1" i="1" noProof="1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43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Cloning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–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Example</a:t>
            </a:r>
            <a:r>
              <a:rPr lang="en-US" dirty="0" smtClean="0"/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755" y="3124200"/>
            <a:ext cx="2735313" cy="1600200"/>
          </a:xfrm>
          <a:prstGeom prst="rect">
            <a:avLst/>
          </a:prstGeom>
        </p:spPr>
      </p:pic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721134" y="1045488"/>
            <a:ext cx="10756678" cy="54322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LinkedList&lt;T&gt; Clone() // our method Clone()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the first element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LinkedList&lt;T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original = this;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valueOriginal = original.Value;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LinkedList&lt;T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result = new LinkedList&lt;T&gt;(valueOriginal);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LinkedList&lt;T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copy = result;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original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original.NextNode;</a:t>
            </a:r>
          </a:p>
          <a:p>
            <a:pPr marL="0" marR="0" lvl="0" indent="0" defTabSz="914400" eaLnBrk="0" latin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the rest of the elements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(original != null)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valueOriginal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original.Value;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copy.NextNode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LinkedList&lt;T&gt;(valueOriginal);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original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original.NextNode;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copy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copy.NextNode;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  <a:defRPr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3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548" y="4934368"/>
            <a:ext cx="9829800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Deep and Shallow Object Cloning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142338" name="Picture 2" descr="http://www.jesusbewith.us/wp-content/uploads/2009/03/cloning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43000"/>
            <a:ext cx="5844328" cy="3283922"/>
          </a:xfrm>
          <a:prstGeom prst="roundRect">
            <a:avLst>
              <a:gd name="adj" fmla="val 16766"/>
            </a:avLst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1141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684" y="4800600"/>
            <a:ext cx="10873528" cy="896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IComparable&lt;T&gt;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Interface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31776"/>
            <a:ext cx="8938472" cy="688256"/>
          </a:xfrm>
        </p:spPr>
        <p:txBody>
          <a:bodyPr/>
          <a:lstStyle/>
          <a:p>
            <a:r>
              <a:rPr lang="en-US" dirty="0" smtClean="0"/>
              <a:t>Comparing Objects</a:t>
            </a:r>
            <a:endParaRPr lang="bg-BG" dirty="0"/>
          </a:p>
        </p:txBody>
      </p:sp>
      <p:pic>
        <p:nvPicPr>
          <p:cNvPr id="4" name="Picture 2" descr="http://kidsmediacentre.ca/wp-content/uploads/2012/02/Balanc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806" y="1016654"/>
            <a:ext cx="6087814" cy="3402946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2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System.IComparable&lt;T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/>
              <a:t> </a:t>
            </a:r>
            <a:r>
              <a:rPr lang="en-US" dirty="0"/>
              <a:t>interface</a:t>
            </a:r>
            <a:endParaRPr lang="bg-BG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Implemented by the types, which can be compared</a:t>
            </a:r>
            <a:br>
              <a:rPr lang="en-US" dirty="0" smtClean="0"/>
            </a:br>
            <a:r>
              <a:rPr lang="en-US" dirty="0" smtClean="0"/>
              <a:t>(ordered in increasing order)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b="1" noProof="1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CompareTo(T)</a:t>
            </a:r>
            <a:r>
              <a:rPr lang="en-US" dirty="0" smtClean="0">
                <a:ln w="500"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method should return: </a:t>
            </a:r>
            <a:endParaRPr lang="bg-BG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Number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 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– if the passed object is bigger than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bg-BG" dirty="0" smtClean="0"/>
              <a:t> </a:t>
            </a:r>
            <a:r>
              <a:rPr lang="en-US" dirty="0" smtClean="0"/>
              <a:t>object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Number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</a:t>
            </a:r>
            <a:r>
              <a:rPr lang="en-US" dirty="0" smtClean="0"/>
              <a:t> – if the passed object is equal to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bg-BG" dirty="0" smtClean="0"/>
              <a:t> </a:t>
            </a:r>
            <a:r>
              <a:rPr lang="en-US" dirty="0" smtClean="0"/>
              <a:t>object</a:t>
            </a:r>
            <a:endParaRPr lang="bg-BG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Number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– if the passed object is smaller than </a:t>
            </a:r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bg-BG" dirty="0" smtClean="0"/>
              <a:t> </a:t>
            </a:r>
            <a:r>
              <a:rPr lang="en-US" dirty="0" smtClean="0"/>
              <a:t>object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IComparable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&lt;T&gt; Interface</a:t>
            </a:r>
            <a:endParaRPr lang="en-US" dirty="0"/>
          </a:p>
        </p:txBody>
      </p:sp>
      <p:pic>
        <p:nvPicPr>
          <p:cNvPr id="5" name="Picture 2" descr="http://kidsmediacentre.ca/wp-content/uploads/2012/02/Balanc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422" y="1981200"/>
            <a:ext cx="2251401" cy="14478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82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IComparable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&lt;T&gt; – Example</a:t>
            </a:r>
            <a:endParaRPr lang="en-US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812590" y="1066800"/>
            <a:ext cx="10572113" cy="55245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Point : IComparable&lt;Point&gt;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X { get; set;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Y { get; set; }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CompareTo(Point otherPoint)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(this.X != otherPoint.X)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return (this.X - otherPoint.X);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(this.Y != otherPoint.Y)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return (this.Y - otherPoint);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65800"/>
            <a:ext cx="8938472" cy="16588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is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Common Type System (CTS)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lang="en-US" dirty="0"/>
          </a:p>
        </p:txBody>
      </p:sp>
      <p:pic>
        <p:nvPicPr>
          <p:cNvPr id="50180" name="Picture 4" descr="http://www.betterphoto.com/uploads/processed/0027/0604161922011flrspec8_thumbnail1_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645" y="1363238"/>
            <a:ext cx="8383704" cy="2980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63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127" y="1689652"/>
            <a:ext cx="3422285" cy="2017322"/>
          </a:xfrm>
          <a:prstGeom prst="rect">
            <a:avLst/>
          </a:prstGeom>
          <a:effectLst>
            <a:glow rad="38100">
              <a:schemeClr val="accent6">
                <a:lumMod val="40000"/>
                <a:lumOff val="60000"/>
                <a:alpha val="40000"/>
              </a:schemeClr>
            </a:glow>
            <a:outerShdw blurRad="63500" sx="102000" sy="102000" algn="ctr" rotWithShape="0">
              <a:prstClr val="black"/>
            </a:outerShdw>
          </a:effectLst>
          <a:scene3d>
            <a:camera prst="perspectiveHeroicExtremeRightFacing">
              <a:rot lat="487347" lon="19532356" rev="120000"/>
            </a:camera>
            <a:lightRig rig="threePt" dir="t"/>
          </a:scene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212" y="1641144"/>
            <a:ext cx="4426299" cy="2197150"/>
          </a:xfrm>
          <a:prstGeom prst="rect">
            <a:avLst/>
          </a:prstGeom>
          <a:effectLst>
            <a:glow rad="38100">
              <a:schemeClr val="accent6">
                <a:lumMod val="40000"/>
                <a:lumOff val="60000"/>
                <a:alpha val="40000"/>
              </a:schemeClr>
            </a:glow>
            <a:outerShdw blurRad="63500" sx="102000" sy="102000" algn="ctr" rotWithShape="0">
              <a:prstClr val="black"/>
            </a:outerShdw>
          </a:effectLst>
          <a:scene3d>
            <a:camera prst="perspectiveHeroicExtremeRightFacing">
              <a:rot lat="487347" lon="19532356" rev="12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4068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3792"/>
            <a:ext cx="8938472" cy="820600"/>
          </a:xfrm>
        </p:spPr>
        <p:txBody>
          <a:bodyPr/>
          <a:lstStyle/>
          <a:p>
            <a:pPr algn="ctr">
              <a:lnSpc>
                <a:spcPts val="48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Implementing IComparable&lt;T&gt;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35736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5" name="Picture 2" descr="http://kidsmediacentre.ca/wp-content/uploads/2012/02/Balanc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798" y="1411357"/>
            <a:ext cx="5435414" cy="2945746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46" y="1447800"/>
            <a:ext cx="3554692" cy="2645893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9303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smtClean="0"/>
              <a:t>Exercise </a:t>
            </a:r>
            <a:r>
              <a:rPr lang="en-US" dirty="0" smtClean="0"/>
              <a:t>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39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84" y="4114800"/>
            <a:ext cx="10568728" cy="896800"/>
          </a:xfrm>
        </p:spPr>
        <p:txBody>
          <a:bodyPr/>
          <a:lstStyle/>
          <a:p>
            <a:pPr algn="ctr">
              <a:lnSpc>
                <a:spcPts val="54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Interface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145368"/>
            <a:ext cx="8938472" cy="688256"/>
          </a:xfrm>
        </p:spPr>
        <p:txBody>
          <a:bodyPr/>
          <a:lstStyle/>
          <a:p>
            <a:r>
              <a:rPr lang="en-US" dirty="0" smtClean="0"/>
              <a:t>Iterators and </a:t>
            </a:r>
            <a:r>
              <a:rPr lang="en-US" noProof="1" smtClean="0"/>
              <a:t>Foreach</a:t>
            </a:r>
            <a:endParaRPr lang="en-US" noProof="1"/>
          </a:p>
        </p:txBody>
      </p:sp>
      <p:pic>
        <p:nvPicPr>
          <p:cNvPr id="4" name="Picture 2" descr="http://www.ulo.ucl.ac.uk/news/20078-archive/2007-03-03-LunarEclipse/sequence2.jpg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6040" y="2209800"/>
            <a:ext cx="9855172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59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33</a:t>
            </a:fld>
            <a:endParaRPr lang="en-US" sz="1100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r>
              <a:rPr lang="en-US" sz="3200" dirty="0" smtClean="0"/>
              <a:t> interface provides collection classes with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3200" dirty="0" smtClean="0"/>
              <a:t> traversal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consists of 4 interfaces: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IEnumerable&lt;T&gt;</a:t>
            </a:r>
            <a:endParaRPr lang="en-US" noProof="1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21280" y="3460790"/>
            <a:ext cx="10354732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IEnumerable&lt;T&gt;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: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IEnumerator&lt;T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GetEnumerator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Non-generic version (compatible with the legacy .NET 1.1)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IEnumerable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IEnumerator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GetEnumerator();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465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34</a:t>
            </a:fld>
            <a:endParaRPr lang="en-US" sz="1100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IEnumerator&lt;T&gt;</a:t>
            </a:r>
            <a:r>
              <a:rPr lang="en-US" sz="3200" dirty="0" smtClean="0"/>
              <a:t> provides sequential read-only, forward-only iterator (see </a:t>
            </a:r>
            <a:r>
              <a:rPr lang="en-US" sz="3200" dirty="0" smtClean="0">
                <a:hlinkClick r:id="rId2"/>
              </a:rPr>
              <a:t>Iterator Design Pattern</a:t>
            </a:r>
            <a:r>
              <a:rPr lang="en-US" sz="3200" dirty="0" smtClean="0"/>
              <a:t>)</a:t>
            </a:r>
            <a:endParaRPr lang="en-US" sz="32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IEnumerator&lt;T&gt;</a:t>
            </a:r>
            <a:endParaRPr lang="en-US" noProof="1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21282" y="2430482"/>
            <a:ext cx="1035473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IEnumerator&lt;T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: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bool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MoveNext();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void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Reset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 { get;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bool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MoveNext();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Reset();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object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 { get;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4474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 smtClean="0"/>
              <a:t> construct in C# simplifies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IEnumerator&lt;T&gt;</a:t>
            </a:r>
            <a:r>
              <a:rPr lang="en-US" dirty="0" smtClean="0"/>
              <a:t> implementations</a:t>
            </a:r>
            <a:endParaRPr lang="en-US" b="0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When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yield return </a:t>
            </a:r>
            <a:r>
              <a:rPr lang="en-US" dirty="0"/>
              <a:t>statement is </a:t>
            </a:r>
            <a:r>
              <a:rPr lang="en-US" dirty="0" smtClean="0"/>
              <a:t>reached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 expression is returned, and the current element is retained (to resume later)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Yield Return in C#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217612" y="4032012"/>
            <a:ext cx="9742593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IEnumerator&lt;int&gt;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GetEnumerator()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100;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200; i++)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yield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17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484" y="4267200"/>
            <a:ext cx="10263928" cy="820600"/>
          </a:xfrm>
        </p:spPr>
        <p:txBody>
          <a:bodyPr/>
          <a:lstStyle/>
          <a:p>
            <a:pPr algn="ctr">
              <a:lnSpc>
                <a:spcPts val="54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Implementing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IEnumerable&lt;T&gt;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297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4" name="Picture 2" descr="http://www.ulo.ucl.ac.uk/news/20078-archive/2007-03-03-LunarEclipse/sequence2.jpg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9839" y="2209800"/>
            <a:ext cx="10007574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74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>
          <a:xfrm>
            <a:off x="859684" y="4876798"/>
            <a:ext cx="10111528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Types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59684" y="5678766"/>
            <a:ext cx="10111528" cy="719034"/>
          </a:xfrm>
        </p:spPr>
        <p:txBody>
          <a:bodyPr/>
          <a:lstStyle/>
          <a:p>
            <a:r>
              <a:rPr lang="en-US" dirty="0" smtClean="0"/>
              <a:t>Values Staying in the Execution Stack</a:t>
            </a:r>
            <a:endParaRPr lang="bg-BG" dirty="0"/>
          </a:p>
        </p:txBody>
      </p:sp>
      <p:pic>
        <p:nvPicPr>
          <p:cNvPr id="5" name="Picture 2" descr="http://farm4.static.flickr.com/3282/2814104146_82fe66b2a7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284" y="1306097"/>
            <a:ext cx="6606328" cy="3148608"/>
          </a:xfrm>
          <a:prstGeom prst="roundRect">
            <a:avLst>
              <a:gd name="adj" fmla="val 39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86463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38</a:t>
            </a:fld>
            <a:endParaRPr lang="en-US" sz="1100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Stored </a:t>
            </a:r>
            <a:r>
              <a:rPr lang="en-US" dirty="0" smtClean="0"/>
              <a:t>directly in </a:t>
            </a:r>
            <a:r>
              <a:rPr lang="en-US" dirty="0"/>
              <a:t>the </a:t>
            </a:r>
            <a:r>
              <a:rPr lang="en-US" dirty="0" smtClean="0"/>
              <a:t>program execution stack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Cannot hold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null</a:t>
            </a:r>
            <a:r>
              <a:rPr lang="en-US" dirty="0" smtClean="0"/>
              <a:t> value</a:t>
            </a:r>
          </a:p>
          <a:p>
            <a:pPr>
              <a:lnSpc>
                <a:spcPct val="100000"/>
              </a:lnSpc>
            </a:pPr>
            <a:r>
              <a:rPr lang="en-US" dirty="0"/>
              <a:t>Passed by </a:t>
            </a:r>
            <a:r>
              <a:rPr lang="en-US" dirty="0" smtClean="0"/>
              <a:t>value (by copy) when </a:t>
            </a:r>
            <a:r>
              <a:rPr lang="en-US" dirty="0"/>
              <a:t>a method is </a:t>
            </a:r>
            <a:r>
              <a:rPr lang="en-US" dirty="0" smtClean="0"/>
              <a:t>called</a:t>
            </a:r>
          </a:p>
          <a:p>
            <a:pPr>
              <a:lnSpc>
                <a:spcPct val="100000"/>
              </a:lnSpc>
            </a:pPr>
            <a:r>
              <a:rPr lang="en-US" dirty="0"/>
              <a:t>Destroyed when the variable goes out of scope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Inherit from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System.ValueType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Value </a:t>
            </a:r>
            <a:r>
              <a:rPr lang="en-US" dirty="0"/>
              <a:t>types are: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Primitive</a:t>
            </a:r>
            <a:r>
              <a:rPr lang="en-US" dirty="0"/>
              <a:t> types </a:t>
            </a:r>
            <a:r>
              <a:rPr lang="en-US" dirty="0" smtClean="0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char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float</a:t>
            </a:r>
            <a:r>
              <a:rPr lang="en-US" noProof="1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bool</a:t>
            </a:r>
            <a:r>
              <a:rPr lang="en-US" dirty="0" smtClean="0"/>
              <a:t>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Structures (e.g.</a:t>
            </a:r>
            <a:r>
              <a:rPr lang="en-US" noProof="1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dirty="0" smtClean="0"/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Enumerations</a:t>
            </a:r>
            <a:endParaRPr lang="ru-RU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Types</a:t>
            </a:r>
            <a:endParaRPr lang="bg-BG" dirty="0"/>
          </a:p>
        </p:txBody>
      </p:sp>
      <p:pic>
        <p:nvPicPr>
          <p:cNvPr id="6" name="Picture 2" descr="http://farm4.static.flickr.com/3282/2814104146_82fe66b2a7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620" y="4446104"/>
            <a:ext cx="2985629" cy="1829990"/>
          </a:xfrm>
          <a:prstGeom prst="roundRect">
            <a:avLst>
              <a:gd name="adj" fmla="val 39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13611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Reference Types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Pointers to Objects in the Heap</a:t>
            </a:r>
            <a:endParaRPr lang="en-US" dirty="0"/>
          </a:p>
        </p:txBody>
      </p:sp>
      <p:pic>
        <p:nvPicPr>
          <p:cNvPr id="2050" name="Picture 2" descr="http://www.ntu.edu.sg/home/ehchua/programming/java/images/OOP_PrimitiveVsCla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285166"/>
            <a:ext cx="7215928" cy="3286834"/>
          </a:xfrm>
          <a:prstGeom prst="roundRect">
            <a:avLst>
              <a:gd name="adj" fmla="val 336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5309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56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blocks of .NET Framework</a:t>
            </a:r>
          </a:p>
        </p:txBody>
      </p:sp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.NET Framework</a:t>
            </a:r>
            <a:endParaRPr lang="bg-BG" dirty="0"/>
          </a:p>
        </p:txBody>
      </p:sp>
      <p:grpSp>
        <p:nvGrpSpPr>
          <p:cNvPr id="27" name="Group 26"/>
          <p:cNvGrpSpPr/>
          <p:nvPr/>
        </p:nvGrpSpPr>
        <p:grpSpPr>
          <a:xfrm>
            <a:off x="712579" y="2286000"/>
            <a:ext cx="9534617" cy="3820772"/>
            <a:chOff x="457183" y="2426515"/>
            <a:chExt cx="7594617" cy="3974285"/>
          </a:xfrm>
        </p:grpSpPr>
        <p:sp>
          <p:nvSpPr>
            <p:cNvPr id="9" name="Rectangle 2"/>
            <p:cNvSpPr>
              <a:spLocks noChangeArrowheads="1"/>
            </p:cNvSpPr>
            <p:nvPr/>
          </p:nvSpPr>
          <p:spPr bwMode="auto">
            <a:xfrm>
              <a:off x="457200" y="5832475"/>
              <a:ext cx="7594600" cy="568325"/>
            </a:xfrm>
            <a:prstGeom prst="rect">
              <a:avLst/>
            </a:prstGeom>
            <a:solidFill>
              <a:srgbClr val="808080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808080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Operating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System (OS)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457200" y="5200650"/>
              <a:ext cx="7594600" cy="568325"/>
            </a:xfrm>
            <a:prstGeom prst="rect">
              <a:avLst/>
            </a:prstGeom>
            <a:solidFill>
              <a:schemeClr val="hlink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Common Language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Runtime (CLR)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457200" y="4632325"/>
              <a:ext cx="7594600" cy="504825"/>
            </a:xfrm>
            <a:prstGeom prst="rect">
              <a:avLst/>
            </a:prstGeom>
            <a:solidFill>
              <a:schemeClr val="accent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Base Class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Library (BCL)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457200" y="4064000"/>
              <a:ext cx="7594600" cy="50482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6">
                  <a:lumMod val="60000"/>
                  <a:lumOff val="40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ADO.NET, EF, LINQ </a:t>
              </a:r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and 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XML (Data Tier)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457200" y="3075510"/>
              <a:ext cx="3094056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ASP.NET</a:t>
              </a:r>
            </a:p>
            <a:p>
              <a:pPr algn="ctr">
                <a:lnSpc>
                  <a:spcPts val="2200"/>
                </a:lnSpc>
              </a:pPr>
              <a:r>
                <a:rPr lang="en-US" sz="1800" b="1" i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Web </a:t>
              </a:r>
              <a:r>
                <a:rPr lang="en-US" sz="1800" b="1" i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Forms, MVC,</a:t>
              </a:r>
              <a:br>
                <a:rPr lang="en-US" sz="1800" b="1" i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1800" b="1" i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Web API, </a:t>
              </a:r>
              <a:r>
                <a:rPr lang="en-US" sz="1800" b="1" i="1" noProof="1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SignalR</a:t>
              </a:r>
              <a:endParaRPr lang="en-US" sz="1800" b="1" i="1" noProof="1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3627456" y="3071812"/>
              <a:ext cx="1447800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Windows</a:t>
              </a:r>
            </a:p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Forms</a:t>
              </a:r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5151456" y="3071812"/>
              <a:ext cx="1333500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WPF / </a:t>
              </a:r>
              <a:b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XAML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6561156" y="3071812"/>
              <a:ext cx="1485900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noProof="1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WinJS</a:t>
              </a: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/</a:t>
              </a:r>
              <a:b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4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Win8</a:t>
              </a:r>
              <a:endPara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457183" y="2437720"/>
              <a:ext cx="2162449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C#</a:t>
              </a:r>
            </a:p>
          </p:txBody>
        </p:sp>
        <p:sp>
          <p:nvSpPr>
            <p:cNvPr id="20" name="Rectangle 12"/>
            <p:cNvSpPr>
              <a:spLocks noChangeArrowheads="1"/>
            </p:cNvSpPr>
            <p:nvPr/>
          </p:nvSpPr>
          <p:spPr bwMode="auto">
            <a:xfrm>
              <a:off x="2716898" y="2426515"/>
              <a:ext cx="1677378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VB.NET</a:t>
              </a:r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4491542" y="2426516"/>
              <a:ext cx="1551173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C++</a:t>
              </a:r>
            </a:p>
          </p:txBody>
        </p:sp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6139980" y="2437718"/>
              <a:ext cx="1013500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F#</a:t>
              </a:r>
              <a:endPara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7254893" y="2426516"/>
              <a:ext cx="792163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…</a:t>
              </a:r>
            </a:p>
          </p:txBody>
        </p:sp>
      </p:grpSp>
      <p:sp>
        <p:nvSpPr>
          <p:cNvPr id="456725" name="AutoShape 21"/>
          <p:cNvSpPr>
            <a:spLocks/>
          </p:cNvSpPr>
          <p:nvPr/>
        </p:nvSpPr>
        <p:spPr bwMode="auto">
          <a:xfrm>
            <a:off x="10541106" y="2677771"/>
            <a:ext cx="461132" cy="2004238"/>
          </a:xfrm>
          <a:prstGeom prst="rightBrace">
            <a:avLst>
              <a:gd name="adj1" fmla="val 3633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56726" name="Text Box 22"/>
          <p:cNvSpPr txBox="1">
            <a:spLocks noChangeArrowheads="1"/>
          </p:cNvSpPr>
          <p:nvPr/>
        </p:nvSpPr>
        <p:spPr bwMode="auto">
          <a:xfrm>
            <a:off x="11013923" y="3145604"/>
            <a:ext cx="795489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FCL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56727" name="AutoShape 23"/>
          <p:cNvSpPr>
            <a:spLocks/>
          </p:cNvSpPr>
          <p:nvPr/>
        </p:nvSpPr>
        <p:spPr bwMode="auto">
          <a:xfrm>
            <a:off x="10536888" y="4724539"/>
            <a:ext cx="406294" cy="574158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56728" name="Text Box 24"/>
          <p:cNvSpPr txBox="1">
            <a:spLocks noChangeArrowheads="1"/>
          </p:cNvSpPr>
          <p:nvPr/>
        </p:nvSpPr>
        <p:spPr bwMode="auto">
          <a:xfrm>
            <a:off x="10984839" y="4731457"/>
            <a:ext cx="824573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CLR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06129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40</a:t>
            </a:fld>
            <a:endParaRPr lang="en-US" sz="1100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Implemented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type-safe</a:t>
            </a:r>
            <a:r>
              <a:rPr lang="en-US" dirty="0"/>
              <a:t> pointers </a:t>
            </a:r>
            <a:r>
              <a:rPr lang="en-US" dirty="0" smtClean="0"/>
              <a:t>to </a:t>
            </a:r>
            <a:r>
              <a:rPr lang="en-US" dirty="0"/>
              <a:t>objects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-US" dirty="0"/>
              <a:t>Stored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dynamic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memory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(managed heap</a:t>
            </a:r>
            <a:r>
              <a:rPr lang="en-US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hold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null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value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-US" dirty="0" smtClean="0"/>
              <a:t>When </a:t>
            </a:r>
            <a:r>
              <a:rPr lang="en-US" dirty="0"/>
              <a:t>a method is </a:t>
            </a:r>
            <a:r>
              <a:rPr lang="en-US" dirty="0" smtClean="0"/>
              <a:t>called –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passed </a:t>
            </a:r>
            <a:r>
              <a:rPr lang="en-US" dirty="0"/>
              <a:t>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reference </a:t>
            </a:r>
            <a:r>
              <a:rPr lang="en-US" dirty="0"/>
              <a:t>(by </a:t>
            </a:r>
            <a:r>
              <a:rPr lang="en-US" dirty="0" smtClean="0"/>
              <a:t>address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Destroyed </a:t>
            </a:r>
            <a:r>
              <a:rPr lang="en-US" dirty="0"/>
              <a:t>by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garbage collector </a:t>
            </a:r>
            <a:r>
              <a:rPr lang="en-US" dirty="0" smtClean="0"/>
              <a:t>when not used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Many </a:t>
            </a:r>
            <a:r>
              <a:rPr lang="en-US" dirty="0"/>
              <a:t>variables </a:t>
            </a:r>
            <a:r>
              <a:rPr lang="en-US" dirty="0" smtClean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point</a:t>
            </a:r>
            <a:r>
              <a:rPr lang="en-US" dirty="0"/>
              <a:t>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</a:t>
            </a:r>
            <a:r>
              <a:rPr lang="en-US" dirty="0" smtClean="0"/>
              <a:t>object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Reference </a:t>
            </a:r>
            <a:r>
              <a:rPr lang="en-US" dirty="0"/>
              <a:t>objects are</a:t>
            </a:r>
            <a:r>
              <a:rPr lang="ru-RU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System.Object</a:t>
            </a:r>
            <a:r>
              <a:rPr lang="ru-RU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System.String</a:t>
            </a:r>
            <a:r>
              <a:rPr lang="en-US" dirty="0" smtClean="0"/>
              <a:t>, classes </a:t>
            </a:r>
            <a:r>
              <a:rPr lang="en-US" dirty="0"/>
              <a:t>and </a:t>
            </a:r>
            <a:r>
              <a:rPr lang="en-US" dirty="0" smtClean="0"/>
              <a:t>interfaces, arrays, delegates, pointers, dynamic objects</a:t>
            </a:r>
            <a:endParaRPr lang="bg-BG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Types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554563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vs. Reference Types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836612" y="5715000"/>
            <a:ext cx="10233872" cy="688256"/>
          </a:xfrm>
        </p:spPr>
        <p:txBody>
          <a:bodyPr/>
          <a:lstStyle/>
          <a:p>
            <a:r>
              <a:rPr dirty="0" smtClean="0"/>
              <a:t>Assigning, Memory Location and Values</a:t>
            </a:r>
            <a:endParaRPr lang="bg-BG" dirty="0"/>
          </a:p>
        </p:txBody>
      </p:sp>
      <p:grpSp>
        <p:nvGrpSpPr>
          <p:cNvPr id="6" name="Group 5"/>
          <p:cNvGrpSpPr/>
          <p:nvPr/>
        </p:nvGrpSpPr>
        <p:grpSpPr>
          <a:xfrm>
            <a:off x="2867184" y="1066496"/>
            <a:ext cx="6096528" cy="3505504"/>
            <a:chOff x="2867184" y="1066496"/>
            <a:chExt cx="6096528" cy="35055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7184" y="1066496"/>
              <a:ext cx="6096528" cy="350550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 rot="20320218">
              <a:off x="3153319" y="1772117"/>
              <a:ext cx="18817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value types</a:t>
              </a:r>
              <a:endPara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817904">
              <a:off x="6195927" y="1592081"/>
              <a:ext cx="25801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reference types</a:t>
              </a:r>
              <a:endPara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9500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Windows process is assigned </a:t>
            </a:r>
            <a:br>
              <a:rPr lang="en-US" dirty="0" smtClean="0"/>
            </a:br>
            <a:r>
              <a:rPr lang="en-US" dirty="0" smtClean="0"/>
              <a:t>its own memory area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stack</a:t>
            </a:r>
            <a:r>
              <a:rPr lang="en-US" dirty="0" smtClean="0"/>
              <a:t> holds called methods and </a:t>
            </a:r>
            <a:br>
              <a:rPr lang="en-US" dirty="0" smtClean="0"/>
            </a:br>
            <a:r>
              <a:rPr lang="en-US" dirty="0" smtClean="0"/>
              <a:t>their </a:t>
            </a:r>
            <a:r>
              <a:rPr lang="en-US" dirty="0"/>
              <a:t>local </a:t>
            </a:r>
            <a:r>
              <a:rPr lang="en-US" dirty="0" smtClean="0"/>
              <a:t>variables</a:t>
            </a:r>
          </a:p>
          <a:p>
            <a:pPr lvl="2"/>
            <a:r>
              <a:rPr lang="en-US" dirty="0" smtClean="0"/>
              <a:t>Has fixed size (cannot grow)</a:t>
            </a:r>
          </a:p>
          <a:p>
            <a:pPr lvl="2"/>
            <a:r>
              <a:rPr lang="en-US" dirty="0" smtClean="0"/>
              <a:t>Each thread is granted its own stack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heap </a:t>
            </a:r>
            <a:r>
              <a:rPr lang="en-US" dirty="0" smtClean="0"/>
              <a:t>holds </a:t>
            </a:r>
            <a:r>
              <a:rPr lang="en-US" dirty="0" smtClean="0"/>
              <a:t>dynamically allocated objects during execution</a:t>
            </a:r>
          </a:p>
          <a:p>
            <a:pPr lvl="2"/>
            <a:r>
              <a:rPr lang="en-US" dirty="0" smtClean="0"/>
              <a:t>Can dynamically grow</a:t>
            </a:r>
          </a:p>
          <a:p>
            <a:pPr lvl="2"/>
            <a:r>
              <a:rPr lang="en-US" dirty="0" smtClean="0"/>
              <a:t>Shared between all threads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Memory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6412" y="1130957"/>
            <a:ext cx="5029200" cy="2707103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770185"/>
              </p:ext>
            </p:extLst>
          </p:nvPr>
        </p:nvGraphicFramePr>
        <p:xfrm>
          <a:off x="7028351" y="1295400"/>
          <a:ext cx="1018107" cy="23967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18107"/>
              </a:tblGrid>
              <a:tr h="39719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3608" marR="103608" marT="51805" marB="518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719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3608" marR="103608" marT="51805" marB="518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077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3608" marR="103608" marT="51805" marB="518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719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3608" marR="103608" marT="51805" marB="518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719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3608" marR="103608" marT="51805" marB="518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719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03608" marR="103608" marT="51805" marB="518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912355"/>
              </p:ext>
            </p:extLst>
          </p:nvPr>
        </p:nvGraphicFramePr>
        <p:xfrm>
          <a:off x="8188821" y="1295400"/>
          <a:ext cx="3544390" cy="23901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4439"/>
                <a:gridCol w="354439"/>
                <a:gridCol w="354439"/>
                <a:gridCol w="354439"/>
                <a:gridCol w="354439"/>
                <a:gridCol w="354439"/>
                <a:gridCol w="354439"/>
                <a:gridCol w="354439"/>
                <a:gridCol w="354439"/>
                <a:gridCol w="354439"/>
              </a:tblGrid>
              <a:tr h="29877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877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877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877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877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877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8770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8770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101059" marR="101059" marT="50529" marB="5052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6805459" y="2019457"/>
            <a:ext cx="1440615" cy="63094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1270000" sx="200000" sy="200000" algn="r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ln w="15875">
                  <a:solidFill>
                    <a:schemeClr val="bg1"/>
                  </a:solidFill>
                </a:ln>
              </a:rPr>
              <a:t>Stack</a:t>
            </a:r>
            <a:endParaRPr lang="en-US" sz="3500" b="1" dirty="0">
              <a:ln w="15875">
                <a:solidFill>
                  <a:schemeClr val="bg1"/>
                </a:solidFill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85243" y="2125807"/>
            <a:ext cx="1219200" cy="630942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  <a:outerShdw sx="1000" sy="1000" algn="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ln w="12700">
                  <a:solidFill>
                    <a:schemeClr val="bg1"/>
                  </a:solidFill>
                </a:ln>
              </a:rPr>
              <a:t>Heap</a:t>
            </a:r>
            <a:endParaRPr lang="en-US" sz="3500" b="1" dirty="0">
              <a:ln w="12700">
                <a:solidFill>
                  <a:schemeClr val="bg1"/>
                </a:solidFill>
              </a:ln>
            </a:endParaRPr>
          </a:p>
        </p:txBody>
      </p:sp>
      <p:sp>
        <p:nvSpPr>
          <p:cNvPr id="14" name="Rounded Rectangle 13"/>
          <p:cNvSpPr>
            <a:spLocks noChangeArrowheads="1"/>
          </p:cNvSpPr>
          <p:nvPr/>
        </p:nvSpPr>
        <p:spPr bwMode="auto">
          <a:xfrm>
            <a:off x="9228109" y="3793646"/>
            <a:ext cx="2552714" cy="457566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 smtClean="0"/>
              <a:t>Program.exe memory</a:t>
            </a:r>
            <a:endParaRPr lang="en-US" sz="21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633443">
            <a:off x="7261356" y="1353282"/>
            <a:ext cx="978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1" smtClean="0">
                <a:solidFill>
                  <a:schemeClr val="tx1">
                    <a:alpha val="58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endParaRPr lang="en-US" sz="2000" noProof="1">
              <a:solidFill>
                <a:schemeClr val="tx1">
                  <a:alpha val="58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0584330">
            <a:off x="7121544" y="3179113"/>
            <a:ext cx="978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1" smtClean="0">
                <a:solidFill>
                  <a:schemeClr val="tx1">
                    <a:alpha val="58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endParaRPr lang="en-US" sz="2000" noProof="1">
              <a:solidFill>
                <a:schemeClr val="tx1">
                  <a:alpha val="58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6669758" y="2353160"/>
            <a:ext cx="9786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noProof="1" smtClean="0">
                <a:solidFill>
                  <a:schemeClr val="tx1">
                    <a:alpha val="58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endParaRPr lang="en-US" sz="1500" noProof="1">
              <a:solidFill>
                <a:schemeClr val="tx1">
                  <a:alpha val="58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20584330">
            <a:off x="8553160" y="1698865"/>
            <a:ext cx="1358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1" smtClean="0">
                <a:solidFill>
                  <a:schemeClr val="tx1">
                    <a:alpha val="58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endParaRPr lang="en-US" sz="2000" noProof="1">
              <a:solidFill>
                <a:schemeClr val="tx1">
                  <a:alpha val="58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82773" y="3082302"/>
            <a:ext cx="1985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1" smtClean="0">
                <a:solidFill>
                  <a:schemeClr val="tx1">
                    <a:alpha val="58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Person()</a:t>
            </a:r>
            <a:endParaRPr lang="en-US" sz="2000" noProof="1">
              <a:solidFill>
                <a:schemeClr val="tx1">
                  <a:alpha val="58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2314519">
            <a:off x="7994469" y="2922122"/>
            <a:ext cx="1865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noProof="1" smtClean="0">
                <a:solidFill>
                  <a:schemeClr val="tx1">
                    <a:alpha val="58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FileStream()</a:t>
            </a:r>
            <a:endParaRPr lang="en-US" sz="1500" noProof="1">
              <a:solidFill>
                <a:schemeClr val="tx1">
                  <a:alpha val="58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1044505">
            <a:off x="9882772" y="1498614"/>
            <a:ext cx="1985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1" smtClean="0">
                <a:solidFill>
                  <a:schemeClr val="tx1">
                    <a:alpha val="58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Thread()</a:t>
            </a:r>
            <a:endParaRPr lang="en-US" sz="2000" noProof="1">
              <a:solidFill>
                <a:schemeClr val="tx1">
                  <a:alpha val="58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17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43</a:t>
            </a:fld>
            <a:endParaRPr lang="en-US" sz="1100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Value types and reference types behave differently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 smtClean="0"/>
              <a:t>When assigning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</a:t>
            </a:r>
            <a:r>
              <a:rPr lang="en-US" dirty="0"/>
              <a:t>, their </a:t>
            </a:r>
            <a:r>
              <a:rPr lang="en-US" dirty="0" smtClean="0"/>
              <a:t>value </a:t>
            </a:r>
            <a:r>
              <a:rPr lang="en-US" dirty="0"/>
              <a:t>is copied to the variable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When </a:t>
            </a:r>
            <a:r>
              <a:rPr lang="en-US" dirty="0"/>
              <a:t>assigning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reference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/>
              <a:t>, only the reference (address) is copied and the </a:t>
            </a:r>
            <a:r>
              <a:rPr lang="en-US" dirty="0" smtClean="0"/>
              <a:t>object </a:t>
            </a:r>
            <a:r>
              <a:rPr lang="en-US" dirty="0"/>
              <a:t>stays the </a:t>
            </a:r>
            <a:r>
              <a:rPr lang="en-US" dirty="0" smtClean="0"/>
              <a:t>same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Memory location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 </a:t>
            </a:r>
            <a:r>
              <a:rPr lang="en-US" dirty="0" smtClean="0"/>
              <a:t>types stay in </a:t>
            </a:r>
            <a:r>
              <a:rPr lang="en-US" dirty="0"/>
              <a:t>the program execution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stack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Reference</a:t>
            </a:r>
            <a:r>
              <a:rPr lang="en-US" dirty="0" smtClean="0"/>
              <a:t> </a:t>
            </a:r>
            <a:r>
              <a:rPr lang="en-US" dirty="0"/>
              <a:t>types </a:t>
            </a:r>
            <a:r>
              <a:rPr lang="en-US" dirty="0" smtClean="0"/>
              <a:t>stay is </a:t>
            </a:r>
            <a:r>
              <a:rPr lang="en-US" dirty="0"/>
              <a:t>the dynamic memory </a:t>
            </a:r>
            <a:r>
              <a:rPr lang="en-US" dirty="0" smtClean="0"/>
              <a:t>(managed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heap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vs. Reference Types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21206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44</a:t>
            </a:fld>
            <a:endParaRPr lang="en-US" sz="1100" dirty="0"/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Value types </a:t>
            </a:r>
            <a:r>
              <a:rPr lang="en-US" dirty="0" smtClean="0"/>
              <a:t>cannot </a:t>
            </a:r>
            <a:r>
              <a:rPr lang="en-US" dirty="0"/>
              <a:t>take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null</a:t>
            </a:r>
            <a:r>
              <a:rPr lang="en-US" dirty="0"/>
              <a:t> as </a:t>
            </a:r>
            <a:r>
              <a:rPr lang="en-US" dirty="0" smtClean="0"/>
              <a:t>a value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Because </a:t>
            </a:r>
            <a:r>
              <a:rPr lang="en-US" dirty="0"/>
              <a:t>they are not </a:t>
            </a:r>
            <a:r>
              <a:rPr lang="en-US" dirty="0" smtClean="0"/>
              <a:t>pointers (addresses)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Value types inherit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System.ValueType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Reference types inherit</a:t>
            </a:r>
            <a:r>
              <a:rPr lang="bg-BG" dirty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System.Object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Value type variables can be stored </a:t>
            </a:r>
            <a:r>
              <a:rPr lang="en-US" dirty="0" smtClean="0"/>
              <a:t>in </a:t>
            </a:r>
            <a:r>
              <a:rPr lang="en-US" dirty="0"/>
              <a:t>reference </a:t>
            </a:r>
            <a:r>
              <a:rPr lang="en-US" dirty="0" smtClean="0"/>
              <a:t>type variables through a technique called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boxing</a:t>
            </a:r>
            <a:r>
              <a:rPr lang="en-US" dirty="0" smtClean="0"/>
              <a:t>"</a:t>
            </a:r>
            <a:endParaRPr lang="bg-BG" dirty="0"/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vs </a:t>
            </a:r>
            <a:r>
              <a:rPr lang="en-US" smtClean="0"/>
              <a:t>Reference Types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64488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45</a:t>
            </a:fld>
            <a:endParaRPr lang="en-US" sz="1100" dirty="0"/>
          </a:p>
        </p:txBody>
      </p:sp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and Reference Types </a:t>
            </a:r>
            <a:r>
              <a:rPr lang="en-US" dirty="0" smtClean="0"/>
              <a:t>– Example</a:t>
            </a:r>
            <a:r>
              <a:rPr lang="ru-RU" dirty="0" smtClean="0"/>
              <a:t> </a:t>
            </a:r>
            <a:endParaRPr lang="bg-BG" dirty="0"/>
          </a:p>
        </p:txBody>
      </p:sp>
      <p:sp>
        <p:nvSpPr>
          <p:cNvPr id="440324" name="Rectangle 4"/>
          <p:cNvSpPr>
            <a:spLocks noChangeArrowheads="1"/>
          </p:cNvSpPr>
          <p:nvPr/>
        </p:nvSpPr>
        <p:spPr bwMode="auto">
          <a:xfrm>
            <a:off x="334346" y="1066800"/>
            <a:ext cx="11520133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public int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 // Reference type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public int value; }  // Value type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TestValueAndReferenceTypes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pesho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gosho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gosho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.value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200;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.value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Prints 200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.value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100;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Number num2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2.value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num1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.value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Prints 100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04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 types'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values</a:t>
            </a:r>
            <a:r>
              <a:rPr lang="en-US" dirty="0" smtClean="0"/>
              <a:t> are directly pushed onto the stack</a:t>
            </a:r>
          </a:p>
          <a:p>
            <a:r>
              <a:rPr lang="en-US" dirty="0" smtClean="0"/>
              <a:t>Reference types have 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pointer</a:t>
            </a:r>
            <a:r>
              <a:rPr lang="en-US" dirty="0" smtClean="0"/>
              <a:t> pushed onto the stack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Variable Allocation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2590800"/>
            <a:ext cx="5867400" cy="21390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a = 5;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00E525B3  mov  dword ptr [ebp-3Ch],5  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int b = 41;</a:t>
            </a:r>
          </a:p>
          <a:p>
            <a:r>
              <a:rPr lang="pt-BR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00E525BA  </a:t>
            </a:r>
            <a:r>
              <a:rPr lang="pt-BR" sz="19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mov  </a:t>
            </a:r>
            <a:r>
              <a:rPr lang="pt-BR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dword </a:t>
            </a:r>
            <a:r>
              <a:rPr lang="pt-BR" sz="19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ptr [ebp-40h],</a:t>
            </a:r>
            <a:r>
              <a:rPr lang="pt-BR" sz="1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29h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string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 = "Pesho";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00E525C1  mov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eax,dword ptr ds:[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39021F0h]  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00E525C7  mov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dword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ptr [ebp-44h],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eax</a:t>
            </a:r>
            <a:endParaRPr lang="en-US" sz="19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482844"/>
              </p:ext>
            </p:extLst>
          </p:nvPr>
        </p:nvGraphicFramePr>
        <p:xfrm>
          <a:off x="6551612" y="2590800"/>
          <a:ext cx="5272872" cy="36118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553005"/>
                <a:gridCol w="1847663"/>
                <a:gridCol w="872204"/>
              </a:tblGrid>
              <a:tr h="404240">
                <a:tc gridSpan="3"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tx2">
                              <a:lumMod val="9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Stack</a:t>
                      </a:r>
                      <a:endParaRPr lang="en-US" sz="2400" b="1" kern="1200" dirty="0">
                        <a:solidFill>
                          <a:schemeClr val="tx2">
                            <a:lumMod val="9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Variable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Address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200" b="1" kern="1200" noProof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ebp</a:t>
                      </a:r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(stack</a:t>
                      </a:r>
                      <a:r>
                        <a:rPr lang="en-US" sz="22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start)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</a:t>
                      </a:r>
                      <a:endParaRPr 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0xBA2A1A01</a:t>
                      </a:r>
                      <a:endParaRPr 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  <a:endParaRPr 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</a:t>
                      </a:r>
                      <a:endParaRPr 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0xBA2A1AFD</a:t>
                      </a: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41</a:t>
                      </a:r>
                      <a:endParaRPr 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name</a:t>
                      </a:r>
                      <a:endParaRPr 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0xBA2A1AF9</a:t>
                      </a: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noProof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eax</a:t>
                      </a:r>
                      <a:endParaRPr lang="en-US" sz="22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(free stack</a:t>
                      </a:r>
                      <a:r>
                        <a:rPr lang="en-US" sz="22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memory)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(stack</a:t>
                      </a:r>
                      <a:r>
                        <a:rPr lang="en-US" sz="22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end)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0x00000000</a:t>
                      </a:r>
                      <a:endParaRPr lang="en-US" sz="22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1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b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 algn="r">
                <a:defRPr/>
              </a:pPr>
              <a:t>47</a:t>
            </a:fld>
            <a:endParaRPr lang="en-US" sz="11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Types, Variables and Memory</a:t>
            </a:r>
            <a:endParaRPr lang="bg-BG" dirty="0"/>
          </a:p>
        </p:txBody>
      </p:sp>
      <p:sp>
        <p:nvSpPr>
          <p:cNvPr id="438277" name="Rectangle 5"/>
          <p:cNvSpPr>
            <a:spLocks noChangeArrowheads="1"/>
          </p:cNvSpPr>
          <p:nvPr/>
        </p:nvSpPr>
        <p:spPr bwMode="auto">
          <a:xfrm>
            <a:off x="531812" y="1136650"/>
            <a:ext cx="5927038" cy="52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Program execution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stack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78" name="Rectangle 6"/>
          <p:cNvSpPr>
            <a:spLocks noChangeArrowheads="1"/>
          </p:cNvSpPr>
          <p:nvPr/>
        </p:nvSpPr>
        <p:spPr bwMode="auto">
          <a:xfrm>
            <a:off x="531812" y="5410128"/>
            <a:ext cx="1548202" cy="5334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stack end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79" name="Rectangle 7"/>
          <p:cNvSpPr>
            <a:spLocks noChangeArrowheads="1"/>
          </p:cNvSpPr>
          <p:nvPr/>
        </p:nvSpPr>
        <p:spPr bwMode="auto">
          <a:xfrm>
            <a:off x="534475" y="4745038"/>
            <a:ext cx="1541900" cy="6651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free stack memory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80" name="Rectangle 8"/>
          <p:cNvSpPr>
            <a:spLocks noChangeArrowheads="1"/>
          </p:cNvSpPr>
          <p:nvPr/>
        </p:nvSpPr>
        <p:spPr bwMode="auto">
          <a:xfrm>
            <a:off x="534475" y="4364038"/>
            <a:ext cx="1541900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struct2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1" name="Rectangle 9"/>
          <p:cNvSpPr>
            <a:spLocks noChangeArrowheads="1"/>
          </p:cNvSpPr>
          <p:nvPr/>
        </p:nvSpPr>
        <p:spPr bwMode="auto">
          <a:xfrm>
            <a:off x="534475" y="3981450"/>
            <a:ext cx="1541900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struct1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2" name="Rectangle 10"/>
          <p:cNvSpPr>
            <a:spLocks noChangeArrowheads="1"/>
          </p:cNvSpPr>
          <p:nvPr/>
        </p:nvSpPr>
        <p:spPr bwMode="auto">
          <a:xfrm>
            <a:off x="534475" y="3598863"/>
            <a:ext cx="1541900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class2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3" name="Rectangle 11"/>
          <p:cNvSpPr>
            <a:spLocks noChangeArrowheads="1"/>
          </p:cNvSpPr>
          <p:nvPr/>
        </p:nvSpPr>
        <p:spPr bwMode="auto">
          <a:xfrm>
            <a:off x="534475" y="3232150"/>
            <a:ext cx="1541900" cy="369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class1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4" name="Rectangle 12"/>
          <p:cNvSpPr>
            <a:spLocks noChangeArrowheads="1"/>
          </p:cNvSpPr>
          <p:nvPr/>
        </p:nvSpPr>
        <p:spPr bwMode="auto">
          <a:xfrm>
            <a:off x="533587" y="2560638"/>
            <a:ext cx="1538555" cy="6683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stack start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85" name="Rectangle 13"/>
          <p:cNvSpPr>
            <a:spLocks noChangeArrowheads="1"/>
          </p:cNvSpPr>
          <p:nvPr/>
        </p:nvSpPr>
        <p:spPr bwMode="auto">
          <a:xfrm>
            <a:off x="531812" y="1779692"/>
            <a:ext cx="1531866" cy="4365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Variable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286" name="Rectangle 14"/>
          <p:cNvSpPr>
            <a:spLocks noChangeArrowheads="1"/>
          </p:cNvSpPr>
          <p:nvPr/>
        </p:nvSpPr>
        <p:spPr bwMode="auto">
          <a:xfrm>
            <a:off x="4251067" y="5410127"/>
            <a:ext cx="2205667" cy="5334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5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7" name="Rectangle 15"/>
          <p:cNvSpPr>
            <a:spLocks noChangeArrowheads="1"/>
          </p:cNvSpPr>
          <p:nvPr/>
        </p:nvSpPr>
        <p:spPr bwMode="auto">
          <a:xfrm>
            <a:off x="2079038" y="5410127"/>
            <a:ext cx="2174905" cy="5334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x00000000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8" name="Rectangle 16"/>
          <p:cNvSpPr>
            <a:spLocks noChangeArrowheads="1"/>
          </p:cNvSpPr>
          <p:nvPr/>
        </p:nvSpPr>
        <p:spPr bwMode="auto">
          <a:xfrm>
            <a:off x="4251069" y="4745038"/>
            <a:ext cx="2205666" cy="665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89" name="Rectangle 17"/>
          <p:cNvSpPr>
            <a:spLocks noChangeArrowheads="1"/>
          </p:cNvSpPr>
          <p:nvPr/>
        </p:nvSpPr>
        <p:spPr bwMode="auto">
          <a:xfrm>
            <a:off x="2076376" y="4741863"/>
            <a:ext cx="2174692" cy="6683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0" name="Rectangle 18"/>
          <p:cNvSpPr>
            <a:spLocks noChangeArrowheads="1"/>
          </p:cNvSpPr>
          <p:nvPr/>
        </p:nvSpPr>
        <p:spPr bwMode="auto">
          <a:xfrm>
            <a:off x="4262323" y="4364038"/>
            <a:ext cx="2194411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1" name="Rectangle 19"/>
          <p:cNvSpPr>
            <a:spLocks noChangeArrowheads="1"/>
          </p:cNvSpPr>
          <p:nvPr/>
        </p:nvSpPr>
        <p:spPr bwMode="auto">
          <a:xfrm>
            <a:off x="2076375" y="4364038"/>
            <a:ext cx="2185947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0x0012F674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2" name="Rectangle 20"/>
          <p:cNvSpPr>
            <a:spLocks noChangeArrowheads="1"/>
          </p:cNvSpPr>
          <p:nvPr/>
        </p:nvSpPr>
        <p:spPr bwMode="auto">
          <a:xfrm>
            <a:off x="4262323" y="3978275"/>
            <a:ext cx="2194411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3" name="Rectangle 21"/>
          <p:cNvSpPr>
            <a:spLocks noChangeArrowheads="1"/>
          </p:cNvSpPr>
          <p:nvPr/>
        </p:nvSpPr>
        <p:spPr bwMode="auto">
          <a:xfrm>
            <a:off x="2076375" y="3981450"/>
            <a:ext cx="2185947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x0012F678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4" name="Rectangle 22"/>
          <p:cNvSpPr>
            <a:spLocks noChangeArrowheads="1"/>
          </p:cNvSpPr>
          <p:nvPr/>
        </p:nvSpPr>
        <p:spPr bwMode="auto">
          <a:xfrm>
            <a:off x="4258091" y="3598863"/>
            <a:ext cx="2198645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0x04A41A44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5" name="Rectangle 23"/>
          <p:cNvSpPr>
            <a:spLocks noChangeArrowheads="1"/>
          </p:cNvSpPr>
          <p:nvPr/>
        </p:nvSpPr>
        <p:spPr bwMode="auto">
          <a:xfrm>
            <a:off x="2074259" y="3598863"/>
            <a:ext cx="2188657" cy="379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x0012F67C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6" name="Rectangle 24"/>
          <p:cNvSpPr>
            <a:spLocks noChangeArrowheads="1"/>
          </p:cNvSpPr>
          <p:nvPr/>
        </p:nvSpPr>
        <p:spPr bwMode="auto">
          <a:xfrm>
            <a:off x="4260207" y="3232150"/>
            <a:ext cx="2196528" cy="369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0x04A41A44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7" name="Rectangle 25"/>
          <p:cNvSpPr>
            <a:spLocks noChangeArrowheads="1"/>
          </p:cNvSpPr>
          <p:nvPr/>
        </p:nvSpPr>
        <p:spPr bwMode="auto">
          <a:xfrm>
            <a:off x="2074259" y="3232150"/>
            <a:ext cx="2185947" cy="369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x0012F680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8" name="Rectangle 26"/>
          <p:cNvSpPr>
            <a:spLocks noChangeArrowheads="1"/>
          </p:cNvSpPr>
          <p:nvPr/>
        </p:nvSpPr>
        <p:spPr bwMode="auto">
          <a:xfrm>
            <a:off x="4262323" y="2560638"/>
            <a:ext cx="2194411" cy="6667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4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299" name="Rectangle 27"/>
          <p:cNvSpPr>
            <a:spLocks noChangeArrowheads="1"/>
          </p:cNvSpPr>
          <p:nvPr/>
        </p:nvSpPr>
        <p:spPr bwMode="auto">
          <a:xfrm>
            <a:off x="2076375" y="2560638"/>
            <a:ext cx="2185947" cy="6667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4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8300" name="Rectangle 28"/>
          <p:cNvSpPr>
            <a:spLocks noChangeArrowheads="1"/>
          </p:cNvSpPr>
          <p:nvPr/>
        </p:nvSpPr>
        <p:spPr bwMode="auto">
          <a:xfrm>
            <a:off x="4258091" y="1779691"/>
            <a:ext cx="2198643" cy="431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Value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38301" name="Rectangle 29"/>
          <p:cNvSpPr>
            <a:spLocks noChangeArrowheads="1"/>
          </p:cNvSpPr>
          <p:nvPr/>
        </p:nvSpPr>
        <p:spPr bwMode="auto">
          <a:xfrm>
            <a:off x="2063678" y="1779691"/>
            <a:ext cx="2194413" cy="431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Address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8" name="Rectangle 5"/>
          <p:cNvSpPr>
            <a:spLocks noChangeArrowheads="1"/>
          </p:cNvSpPr>
          <p:nvPr/>
        </p:nvSpPr>
        <p:spPr bwMode="auto">
          <a:xfrm>
            <a:off x="6916883" y="1136650"/>
            <a:ext cx="4776210" cy="5238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Dynamic memory (managed 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heap</a:t>
            </a: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9" name="Rectangle 24"/>
          <p:cNvSpPr>
            <a:spLocks noChangeArrowheads="1"/>
          </p:cNvSpPr>
          <p:nvPr/>
        </p:nvSpPr>
        <p:spPr bwMode="auto">
          <a:xfrm>
            <a:off x="9436880" y="3541275"/>
            <a:ext cx="2256215" cy="4117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"Pesho"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" name="Rectangle 25"/>
          <p:cNvSpPr>
            <a:spLocks noChangeArrowheads="1"/>
          </p:cNvSpPr>
          <p:nvPr/>
        </p:nvSpPr>
        <p:spPr bwMode="auto">
          <a:xfrm>
            <a:off x="6916883" y="3539249"/>
            <a:ext cx="2520000" cy="4151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x04A41A44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1" name="Rectangle 26"/>
          <p:cNvSpPr>
            <a:spLocks noChangeArrowheads="1"/>
          </p:cNvSpPr>
          <p:nvPr/>
        </p:nvSpPr>
        <p:spPr bwMode="auto">
          <a:xfrm>
            <a:off x="9436880" y="2337618"/>
            <a:ext cx="2256214" cy="6094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02" name="Rectangle 27"/>
          <p:cNvSpPr>
            <a:spLocks noChangeArrowheads="1"/>
          </p:cNvSpPr>
          <p:nvPr/>
        </p:nvSpPr>
        <p:spPr bwMode="auto">
          <a:xfrm>
            <a:off x="6916883" y="2339475"/>
            <a:ext cx="2520000" cy="6076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3" name="Rectangle 28"/>
          <p:cNvSpPr>
            <a:spLocks noChangeArrowheads="1"/>
          </p:cNvSpPr>
          <p:nvPr/>
        </p:nvSpPr>
        <p:spPr bwMode="auto">
          <a:xfrm>
            <a:off x="9436880" y="1777630"/>
            <a:ext cx="2256218" cy="431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Value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4" name="Rectangle 29"/>
          <p:cNvSpPr>
            <a:spLocks noChangeArrowheads="1"/>
          </p:cNvSpPr>
          <p:nvPr/>
        </p:nvSpPr>
        <p:spPr bwMode="auto">
          <a:xfrm>
            <a:off x="6916883" y="1777630"/>
            <a:ext cx="2520000" cy="4321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13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Address</a:t>
            </a:r>
            <a:endParaRPr lang="bg-BG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10" name="Rectangle 26"/>
          <p:cNvSpPr>
            <a:spLocks noChangeArrowheads="1"/>
          </p:cNvSpPr>
          <p:nvPr/>
        </p:nvSpPr>
        <p:spPr bwMode="auto">
          <a:xfrm>
            <a:off x="9436880" y="2944179"/>
            <a:ext cx="2256213" cy="5967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11" name="Rectangle 27"/>
          <p:cNvSpPr>
            <a:spLocks noChangeArrowheads="1"/>
          </p:cNvSpPr>
          <p:nvPr/>
        </p:nvSpPr>
        <p:spPr bwMode="auto">
          <a:xfrm>
            <a:off x="6916883" y="2949721"/>
            <a:ext cx="2520000" cy="5915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2" name="Rectangle 26"/>
          <p:cNvSpPr>
            <a:spLocks noChangeArrowheads="1"/>
          </p:cNvSpPr>
          <p:nvPr/>
        </p:nvSpPr>
        <p:spPr bwMode="auto">
          <a:xfrm>
            <a:off x="9436880" y="3953073"/>
            <a:ext cx="2256214" cy="605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13" name="Rectangle 27"/>
          <p:cNvSpPr>
            <a:spLocks noChangeArrowheads="1"/>
          </p:cNvSpPr>
          <p:nvPr/>
        </p:nvSpPr>
        <p:spPr bwMode="auto">
          <a:xfrm>
            <a:off x="6916883" y="3948363"/>
            <a:ext cx="2520000" cy="6132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4" name="Rectangle 26"/>
          <p:cNvSpPr>
            <a:spLocks noChangeArrowheads="1"/>
          </p:cNvSpPr>
          <p:nvPr/>
        </p:nvSpPr>
        <p:spPr bwMode="auto">
          <a:xfrm>
            <a:off x="9436880" y="4559053"/>
            <a:ext cx="2256214" cy="6125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15" name="Rectangle 27"/>
          <p:cNvSpPr>
            <a:spLocks noChangeArrowheads="1"/>
          </p:cNvSpPr>
          <p:nvPr/>
        </p:nvSpPr>
        <p:spPr bwMode="auto">
          <a:xfrm>
            <a:off x="6916883" y="4562984"/>
            <a:ext cx="2520000" cy="6046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3" name="Rectangle 26"/>
          <p:cNvSpPr>
            <a:spLocks noChangeArrowheads="1"/>
          </p:cNvSpPr>
          <p:nvPr/>
        </p:nvSpPr>
        <p:spPr bwMode="auto">
          <a:xfrm>
            <a:off x="9436880" y="5168965"/>
            <a:ext cx="2256213" cy="5941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24" name="Rectangle 27"/>
          <p:cNvSpPr>
            <a:spLocks noChangeArrowheads="1"/>
          </p:cNvSpPr>
          <p:nvPr/>
        </p:nvSpPr>
        <p:spPr bwMode="auto">
          <a:xfrm>
            <a:off x="6916883" y="5166362"/>
            <a:ext cx="2520000" cy="600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5" name="Rectangle 26"/>
          <p:cNvSpPr>
            <a:spLocks noChangeArrowheads="1"/>
          </p:cNvSpPr>
          <p:nvPr/>
        </p:nvSpPr>
        <p:spPr bwMode="auto">
          <a:xfrm>
            <a:off x="9436880" y="5763151"/>
            <a:ext cx="2256213" cy="6112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26" name="Rectangle 27"/>
          <p:cNvSpPr>
            <a:spLocks noChangeArrowheads="1"/>
          </p:cNvSpPr>
          <p:nvPr/>
        </p:nvSpPr>
        <p:spPr bwMode="auto">
          <a:xfrm>
            <a:off x="6916883" y="5767082"/>
            <a:ext cx="2520000" cy="6099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218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6018212" y="3431447"/>
            <a:ext cx="1233056" cy="265814"/>
          </a:xfrm>
          <a:prstGeom prst="straightConnector1">
            <a:avLst/>
          </a:prstGeom>
          <a:ln w="34925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046557" y="3803586"/>
            <a:ext cx="1190537" cy="1588"/>
          </a:xfrm>
          <a:prstGeom prst="straightConnector1">
            <a:avLst/>
          </a:prstGeom>
          <a:ln w="34925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436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and Reference Types</a:t>
            </a:r>
            <a:endParaRPr lang="en-US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648" y="1217098"/>
            <a:ext cx="4875530" cy="335490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185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coachwithjeremy.com/blog/wp-content/uploads/2009/01/calrify-valu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531" y="1371600"/>
            <a:ext cx="4406124" cy="2715084"/>
          </a:xfrm>
          <a:prstGeom prst="roundRect">
            <a:avLst>
              <a:gd name="adj" fmla="val 40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Boxing and Unboxing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57160"/>
            <a:ext cx="8938472" cy="688256"/>
          </a:xfrm>
        </p:spPr>
        <p:txBody>
          <a:bodyPr/>
          <a:lstStyle/>
          <a:p>
            <a:r>
              <a:rPr lang="en-US" dirty="0" smtClean="0"/>
              <a:t>Keeping Value Types in Objects</a:t>
            </a:r>
            <a:endParaRPr lang="bg-BG" dirty="0"/>
          </a:p>
        </p:txBody>
      </p:sp>
      <p:pic>
        <p:nvPicPr>
          <p:cNvPr id="119810" name="Picture 2" descr="http://www.wired.com/images_blogs/photos/uncategorized/2007/09/11/orangebox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614" y="2033638"/>
            <a:ext cx="2388368" cy="2518378"/>
          </a:xfrm>
          <a:prstGeom prst="roundRect">
            <a:avLst>
              <a:gd name="adj" fmla="val 6511"/>
            </a:avLst>
          </a:prstGeom>
          <a:noFill/>
        </p:spPr>
      </p:pic>
      <p:pic>
        <p:nvPicPr>
          <p:cNvPr id="5" name="Picture 2" descr="http://dclips.fundraw.com/zobo500dir/cardboard_box_jarno_vasa_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2429202"/>
            <a:ext cx="2403608" cy="1954934"/>
          </a:xfrm>
          <a:prstGeom prst="roundRect">
            <a:avLst>
              <a:gd name="adj" fmla="val 651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592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Common Type System (CTS)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Defines CLR supported: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Data types (e.g.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Int32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dynamic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Operations performed on them,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Extends the compatibility between different .NET languages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Supports two types of data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types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(values),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Reference types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(pointers to the heap), e.g. strings and arrays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All data types are inheritors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System.Object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is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CTS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lang="en-US" dirty="0"/>
          </a:p>
        </p:txBody>
      </p:sp>
      <p:pic>
        <p:nvPicPr>
          <p:cNvPr id="5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817" y="1981200"/>
            <a:ext cx="1590762" cy="1143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4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696" y="1902583"/>
            <a:ext cx="1313716" cy="94393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images2.wikia.nocookie.net/__cb20120204043720/battlefordreamisland/images/c/c0/Bubble_Icon.png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343" y="1447800"/>
            <a:ext cx="1071625" cy="7699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44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50</a:t>
            </a:fld>
            <a:endParaRPr lang="en-US" sz="1100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Value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 </a:t>
            </a:r>
            <a:r>
              <a:rPr lang="en-US" dirty="0"/>
              <a:t>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stored </a:t>
            </a:r>
            <a:r>
              <a:rPr lang="en-US" dirty="0" smtClean="0"/>
              <a:t>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reference </a:t>
            </a:r>
            <a:r>
              <a:rPr lang="en-US" dirty="0"/>
              <a:t>types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Boxing and unboxing is done automatically in .NET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Boxing </a:t>
            </a:r>
            <a:r>
              <a:rPr lang="en-US" dirty="0" smtClean="0"/>
              <a:t>==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converting</a:t>
            </a:r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/>
              <a:t> type to </a:t>
            </a:r>
            <a:r>
              <a:rPr lang="en-US" dirty="0" smtClean="0"/>
              <a:t>a boxed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reference</a:t>
            </a:r>
            <a:r>
              <a:rPr lang="en-US" dirty="0"/>
              <a:t> one</a:t>
            </a:r>
            <a:endParaRPr lang="bg-BG" dirty="0"/>
          </a:p>
          <a:p>
            <a:pPr>
              <a:lnSpc>
                <a:spcPct val="110000"/>
              </a:lnSpc>
            </a:pPr>
            <a:r>
              <a:rPr lang="en-US" dirty="0"/>
              <a:t>Unboxing </a:t>
            </a:r>
            <a:r>
              <a:rPr lang="en-US" dirty="0" smtClean="0"/>
              <a:t>==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converting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boxed</a:t>
            </a:r>
            <a:r>
              <a:rPr lang="en-US" dirty="0"/>
              <a:t> value to </a:t>
            </a: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 smtClean="0"/>
              <a:t> type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Boxing and Unboxing</a:t>
            </a:r>
            <a:endParaRPr lang="bg-BG" dirty="0"/>
          </a:p>
        </p:txBody>
      </p:sp>
      <p:pic>
        <p:nvPicPr>
          <p:cNvPr id="1028" name="Picture 4" descr="http://www.clker.com/cliparts/7/a/2/7/12456956501770343211Kliponius_Cardboard_box_package.svg.h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41" y="4446132"/>
            <a:ext cx="1981200" cy="207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-S8kEFQKcYY8/AAAAAAAAAAI/AAAAAAAAABk/N26IzRMc650/phot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46" y="4283468"/>
            <a:ext cx="2455325" cy="245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971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51</a:t>
            </a:fld>
            <a:endParaRPr lang="en-US" sz="1100" dirty="0"/>
          </a:p>
        </p:txBody>
      </p:sp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4500" indent="-444500">
              <a:lnSpc>
                <a:spcPct val="110000"/>
              </a:lnSpc>
              <a:buFont typeface="Wingdings" pitchFamily="2" charset="2"/>
              <a:buAutoNum type="arabicPeriod"/>
              <a:tabLst>
                <a:tab pos="3714750" algn="l"/>
              </a:tabLst>
            </a:pPr>
            <a:r>
              <a:rPr lang="en-US" dirty="0"/>
              <a:t>Allocates dynamic memory for the </a:t>
            </a:r>
            <a:r>
              <a:rPr lang="en-US" dirty="0" smtClean="0"/>
              <a:t>boxed object</a:t>
            </a:r>
          </a:p>
          <a:p>
            <a:pPr marL="723900" lvl="1" indent="-368300">
              <a:lnSpc>
                <a:spcPct val="110000"/>
              </a:lnSpc>
              <a:tabLst>
                <a:tab pos="3714750" algn="l"/>
              </a:tabLst>
            </a:pPr>
            <a:r>
              <a:rPr lang="en-US" dirty="0" smtClean="0"/>
              <a:t>A new object in the managed heap</a:t>
            </a:r>
            <a:endParaRPr lang="en-US" dirty="0"/>
          </a:p>
          <a:p>
            <a:pPr marL="444500" indent="-444500">
              <a:lnSpc>
                <a:spcPct val="110000"/>
              </a:lnSpc>
              <a:buFont typeface="Wingdings" pitchFamily="2" charset="2"/>
              <a:buAutoNum type="arabicPeriod"/>
              <a:tabLst>
                <a:tab pos="3714750" algn="l"/>
              </a:tabLst>
            </a:pPr>
            <a:r>
              <a:rPr lang="en-US" dirty="0"/>
              <a:t>Copies the </a:t>
            </a:r>
            <a:r>
              <a:rPr lang="en-US" dirty="0" smtClean="0"/>
              <a:t>value of </a:t>
            </a:r>
            <a:r>
              <a:rPr lang="en-US" dirty="0"/>
              <a:t>the </a:t>
            </a:r>
            <a:r>
              <a:rPr lang="en-US" dirty="0" smtClean="0"/>
              <a:t>value-type variable</a:t>
            </a:r>
          </a:p>
          <a:p>
            <a:pPr marL="723900" lvl="1" indent="-368300">
              <a:lnSpc>
                <a:spcPct val="110000"/>
              </a:lnSpc>
              <a:tabLst>
                <a:tab pos="3714750" algn="l"/>
              </a:tabLst>
            </a:pPr>
            <a:r>
              <a:rPr lang="en-US" dirty="0" smtClean="0"/>
              <a:t>From </a:t>
            </a:r>
            <a:r>
              <a:rPr lang="en-US" dirty="0"/>
              <a:t>the </a:t>
            </a:r>
            <a:r>
              <a:rPr lang="en-US" dirty="0" smtClean="0"/>
              <a:t>stack to </a:t>
            </a:r>
            <a:r>
              <a:rPr lang="en-US" dirty="0"/>
              <a:t>the </a:t>
            </a:r>
            <a:r>
              <a:rPr lang="en-US" dirty="0" smtClean="0"/>
              <a:t>boxed object</a:t>
            </a:r>
            <a:endParaRPr lang="bg-BG" dirty="0"/>
          </a:p>
          <a:p>
            <a:pPr marL="444500" indent="-444500">
              <a:lnSpc>
                <a:spcPct val="110000"/>
              </a:lnSpc>
              <a:buFont typeface="Wingdings" pitchFamily="2" charset="2"/>
              <a:buAutoNum type="arabicPeriod"/>
              <a:tabLst>
                <a:tab pos="3714750" algn="l"/>
              </a:tabLst>
            </a:pPr>
            <a:r>
              <a:rPr lang="en-US" dirty="0"/>
              <a:t>Returns a reference to the </a:t>
            </a:r>
            <a:r>
              <a:rPr lang="en-US" dirty="0" smtClean="0"/>
              <a:t>boxed object</a:t>
            </a:r>
          </a:p>
          <a:p>
            <a:pPr marL="723900" lvl="1" indent="-368300">
              <a:lnSpc>
                <a:spcPct val="110000"/>
              </a:lnSpc>
              <a:tabLst>
                <a:tab pos="3714750" algn="l"/>
              </a:tabLst>
            </a:pPr>
            <a:r>
              <a:rPr lang="en-US" dirty="0" smtClean="0"/>
              <a:t>The </a:t>
            </a:r>
            <a:r>
              <a:rPr lang="en-US" dirty="0"/>
              <a:t>original </a:t>
            </a:r>
            <a:r>
              <a:rPr lang="en-US" dirty="0" smtClean="0"/>
              <a:t>value type </a:t>
            </a:r>
            <a:r>
              <a:rPr lang="en-US" dirty="0"/>
              <a:t>is </a:t>
            </a:r>
            <a:r>
              <a:rPr lang="en-US" dirty="0" smtClean="0"/>
              <a:t>stored as part of the boxed object</a:t>
            </a:r>
            <a:endParaRPr lang="bg-BG" dirty="0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Boxing: How It Works</a:t>
            </a:r>
            <a:endParaRPr lang="bg-BG" sz="3200" dirty="0"/>
          </a:p>
        </p:txBody>
      </p:sp>
      <p:pic>
        <p:nvPicPr>
          <p:cNvPr id="5" name="Picture 2" descr="http://www.wired.com/images_blogs/photos/uncategorized/2007/09/11/orangebox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412" y="1524000"/>
            <a:ext cx="1509600" cy="1306725"/>
          </a:xfrm>
          <a:prstGeom prst="roundRect">
            <a:avLst>
              <a:gd name="adj" fmla="val 651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450496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52</a:t>
            </a:fld>
            <a:endParaRPr lang="en-US" sz="1100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9750" indent="-539750">
              <a:lnSpc>
                <a:spcPct val="110000"/>
              </a:lnSpc>
              <a:buFont typeface="Wingdings" pitchFamily="2" charset="2"/>
              <a:buAutoNum type="arabicPeriod"/>
            </a:pPr>
            <a:r>
              <a:rPr lang="en-US" dirty="0"/>
              <a:t>If the reference is</a:t>
            </a:r>
            <a:r>
              <a:rPr lang="bg-BG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null</a:t>
            </a:r>
          </a:p>
          <a:p>
            <a:pPr marL="723900" lvl="1" indent="-368300">
              <a:lnSpc>
                <a:spcPct val="110000"/>
              </a:lnSpc>
            </a:pPr>
            <a:r>
              <a:rPr lang="en-US" dirty="0" smtClean="0"/>
              <a:t>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NullReferenceException</a:t>
            </a:r>
            <a:r>
              <a:rPr lang="en-US" dirty="0" smtClean="0"/>
              <a:t> is thrown</a:t>
            </a:r>
            <a:r>
              <a:rPr lang="bg-BG" dirty="0" smtClean="0"/>
              <a:t> </a:t>
            </a:r>
            <a:endParaRPr lang="en-US" dirty="0"/>
          </a:p>
          <a:p>
            <a:pPr marL="539750" indent="-539750">
              <a:lnSpc>
                <a:spcPct val="110000"/>
              </a:lnSpc>
              <a:buFont typeface="Wingdings" pitchFamily="2" charset="2"/>
              <a:buAutoNum type="arabicPeriod"/>
            </a:pPr>
            <a:r>
              <a:rPr lang="en-US" dirty="0"/>
              <a:t>If the reference does not </a:t>
            </a:r>
            <a:r>
              <a:rPr lang="en-US" dirty="0" smtClean="0"/>
              <a:t>hold a </a:t>
            </a:r>
            <a:r>
              <a:rPr lang="en-US" dirty="0"/>
              <a:t>valid boxed </a:t>
            </a:r>
            <a:r>
              <a:rPr lang="en-US" dirty="0" smtClean="0"/>
              <a:t>value</a:t>
            </a:r>
          </a:p>
          <a:p>
            <a:pPr marL="723900" lvl="1" indent="-368300">
              <a:lnSpc>
                <a:spcPct val="110000"/>
              </a:lnSpc>
            </a:pPr>
            <a:r>
              <a:rPr lang="en-US" dirty="0" smtClean="0"/>
              <a:t>An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InvalidCastException</a:t>
            </a:r>
            <a:r>
              <a:rPr lang="en-US" dirty="0" smtClean="0"/>
              <a:t> is thrown</a:t>
            </a:r>
            <a:endParaRPr lang="en-US" noProof="1">
              <a:latin typeface="Courier New" pitchFamily="49" charset="0"/>
            </a:endParaRPr>
          </a:p>
          <a:p>
            <a:pPr marL="539750" indent="-539750">
              <a:lnSpc>
                <a:spcPct val="110000"/>
              </a:lnSpc>
              <a:buFont typeface="Wingdings" pitchFamily="2" charset="2"/>
              <a:buAutoNum type="arabicPeriod"/>
            </a:pPr>
            <a:r>
              <a:rPr lang="en-US" dirty="0"/>
              <a:t>The value is pulled from the </a:t>
            </a:r>
            <a:r>
              <a:rPr lang="en-US" dirty="0" smtClean="0"/>
              <a:t>heap</a:t>
            </a:r>
          </a:p>
          <a:p>
            <a:pPr marL="723900" lvl="1" indent="-368300">
              <a:lnSpc>
                <a:spcPct val="110000"/>
              </a:lnSpc>
            </a:pPr>
            <a:r>
              <a:rPr lang="en-US" dirty="0" smtClean="0"/>
              <a:t>Stored </a:t>
            </a:r>
            <a:r>
              <a:rPr lang="en-US" dirty="0"/>
              <a:t>into the </a:t>
            </a:r>
            <a:r>
              <a:rPr lang="en-US" dirty="0" smtClean="0"/>
              <a:t>stack in a value-type variable</a:t>
            </a:r>
            <a:endParaRPr lang="en-US" dirty="0"/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</a:t>
            </a:r>
            <a:r>
              <a:rPr lang="en-US" noProof="1" smtClean="0"/>
              <a:t>nboxing</a:t>
            </a:r>
            <a:r>
              <a:rPr lang="en-US" dirty="0" smtClean="0"/>
              <a:t>: </a:t>
            </a:r>
            <a:r>
              <a:rPr lang="en-US" dirty="0"/>
              <a:t>How It Works?</a:t>
            </a:r>
            <a:endParaRPr lang="bg-BG" dirty="0"/>
          </a:p>
        </p:txBody>
      </p:sp>
      <p:pic>
        <p:nvPicPr>
          <p:cNvPr id="6" name="Picture 2" descr="http://dclips.fundraw.com/zobo500dir/cardboard_box_jarno_vasa_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4267200"/>
            <a:ext cx="2190263" cy="1905002"/>
          </a:xfrm>
          <a:prstGeom prst="roundRect">
            <a:avLst>
              <a:gd name="adj" fmla="val 651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952378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53</a:t>
            </a:fld>
            <a:endParaRPr lang="en-US" sz="1100" dirty="0"/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Boxing Value Types</a:t>
            </a:r>
            <a:endParaRPr lang="bg-BG" dirty="0"/>
          </a:p>
        </p:txBody>
      </p:sp>
      <p:sp>
        <p:nvSpPr>
          <p:cNvPr id="482308" name="Cloud"/>
          <p:cNvSpPr>
            <a:spLocks noChangeAspect="1" noEditPoints="1" noChangeArrowheads="1"/>
          </p:cNvSpPr>
          <p:nvPr/>
        </p:nvSpPr>
        <p:spPr bwMode="auto">
          <a:xfrm flipH="1">
            <a:off x="639067" y="1692276"/>
            <a:ext cx="3785731" cy="483076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kumimoji="0" lang="bg-BG" noProof="1">
              <a:solidFill>
                <a:srgbClr val="8181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82309" name="Text Box 5"/>
          <p:cNvSpPr txBox="1">
            <a:spLocks noChangeArrowheads="1"/>
          </p:cNvSpPr>
          <p:nvPr/>
        </p:nvSpPr>
        <p:spPr bwMode="auto">
          <a:xfrm>
            <a:off x="1523603" y="2209800"/>
            <a:ext cx="1633781" cy="1766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i=5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</a:pPr>
            <a:r>
              <a:rPr kumimoji="0"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(value-type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in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stack)</a:t>
            </a:r>
          </a:p>
        </p:txBody>
      </p:sp>
      <p:sp>
        <p:nvSpPr>
          <p:cNvPr id="482310" name="Cloud"/>
          <p:cNvSpPr>
            <a:spLocks noChangeAspect="1" noEditPoints="1" noChangeArrowheads="1"/>
          </p:cNvSpPr>
          <p:nvPr/>
        </p:nvSpPr>
        <p:spPr bwMode="auto">
          <a:xfrm flipH="1">
            <a:off x="8134348" y="1693863"/>
            <a:ext cx="3453500" cy="4830762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kumimoji="0" lang="bg-BG" noProof="1">
              <a:solidFill>
                <a:srgbClr val="8181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82311" name="Line 7"/>
          <p:cNvSpPr>
            <a:spLocks noChangeShapeType="1"/>
          </p:cNvSpPr>
          <p:nvPr/>
        </p:nvSpPr>
        <p:spPr bwMode="auto">
          <a:xfrm flipV="1">
            <a:off x="4168748" y="2840038"/>
            <a:ext cx="395502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bg-BG" dirty="0"/>
          </a:p>
        </p:txBody>
      </p:sp>
      <p:sp>
        <p:nvSpPr>
          <p:cNvPr id="482312" name="Text Box 8"/>
          <p:cNvSpPr txBox="1">
            <a:spLocks noChangeArrowheads="1"/>
          </p:cNvSpPr>
          <p:nvPr/>
        </p:nvSpPr>
        <p:spPr bwMode="auto">
          <a:xfrm>
            <a:off x="4278785" y="2286001"/>
            <a:ext cx="273344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object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obj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= i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</p:txBody>
      </p:sp>
      <p:sp>
        <p:nvSpPr>
          <p:cNvPr id="482313" name="Text Box 9"/>
          <p:cNvSpPr txBox="1">
            <a:spLocks noChangeArrowheads="1"/>
          </p:cNvSpPr>
          <p:nvPr/>
        </p:nvSpPr>
        <p:spPr bwMode="auto">
          <a:xfrm>
            <a:off x="9285515" y="2581275"/>
            <a:ext cx="753337" cy="604838"/>
          </a:xfrm>
          <a:prstGeom prst="rect">
            <a:avLst/>
          </a:prstGeom>
          <a:noFill/>
          <a:ln w="317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bg-BG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5</a:t>
            </a:r>
          </a:p>
        </p:txBody>
      </p:sp>
      <p:sp>
        <p:nvSpPr>
          <p:cNvPr id="482314" name="Text Box 10"/>
          <p:cNvSpPr txBox="1">
            <a:spLocks noChangeArrowheads="1"/>
          </p:cNvSpPr>
          <p:nvPr/>
        </p:nvSpPr>
        <p:spPr bwMode="auto">
          <a:xfrm>
            <a:off x="5080794" y="2889251"/>
            <a:ext cx="15440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(boxing)</a:t>
            </a:r>
            <a:endParaRPr lang="en-US" sz="24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482315" name="Text Box 11"/>
          <p:cNvSpPr txBox="1">
            <a:spLocks noChangeArrowheads="1"/>
          </p:cNvSpPr>
          <p:nvPr/>
        </p:nvSpPr>
        <p:spPr bwMode="auto">
          <a:xfrm>
            <a:off x="9105646" y="2062163"/>
            <a:ext cx="776175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obj</a:t>
            </a:r>
          </a:p>
        </p:txBody>
      </p:sp>
      <p:sp>
        <p:nvSpPr>
          <p:cNvPr id="482316" name="Text Box 12"/>
          <p:cNvSpPr txBox="1">
            <a:spLocks noChangeArrowheads="1"/>
          </p:cNvSpPr>
          <p:nvPr/>
        </p:nvSpPr>
        <p:spPr bwMode="auto">
          <a:xfrm>
            <a:off x="8657030" y="3270250"/>
            <a:ext cx="1794081" cy="15696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(boxed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value-type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the heap)</a:t>
            </a:r>
          </a:p>
        </p:txBody>
      </p:sp>
      <p:sp>
        <p:nvSpPr>
          <p:cNvPr id="482317" name="Freeform 13"/>
          <p:cNvSpPr>
            <a:spLocks/>
          </p:cNvSpPr>
          <p:nvPr/>
        </p:nvSpPr>
        <p:spPr bwMode="auto">
          <a:xfrm>
            <a:off x="8591429" y="2847975"/>
            <a:ext cx="2361585" cy="2217738"/>
          </a:xfrm>
          <a:custGeom>
            <a:avLst/>
            <a:gdLst/>
            <a:ahLst/>
            <a:cxnLst>
              <a:cxn ang="0">
                <a:pos x="770" y="0"/>
              </a:cxn>
              <a:cxn ang="0">
                <a:pos x="1157" y="0"/>
              </a:cxn>
              <a:cxn ang="0">
                <a:pos x="1150" y="1397"/>
              </a:cxn>
              <a:cxn ang="0">
                <a:pos x="750" y="1397"/>
              </a:cxn>
              <a:cxn ang="0">
                <a:pos x="0" y="1397"/>
              </a:cxn>
            </a:cxnLst>
            <a:rect l="0" t="0" r="r" b="b"/>
            <a:pathLst>
              <a:path w="1157" h="1397">
                <a:moveTo>
                  <a:pt x="770" y="0"/>
                </a:moveTo>
                <a:lnTo>
                  <a:pt x="1157" y="0"/>
                </a:lnTo>
                <a:lnTo>
                  <a:pt x="1150" y="1397"/>
                </a:lnTo>
                <a:lnTo>
                  <a:pt x="750" y="1397"/>
                </a:lnTo>
                <a:lnTo>
                  <a:pt x="0" y="1397"/>
                </a:ln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wrap="none" anchor="ctr"/>
          <a:lstStyle/>
          <a:p>
            <a:endParaRPr lang="bg-BG" dirty="0"/>
          </a:p>
        </p:txBody>
      </p:sp>
      <p:sp>
        <p:nvSpPr>
          <p:cNvPr id="482318" name="Freeform 14"/>
          <p:cNvSpPr>
            <a:spLocks/>
          </p:cNvSpPr>
          <p:nvPr/>
        </p:nvSpPr>
        <p:spPr bwMode="auto">
          <a:xfrm>
            <a:off x="4443843" y="5065714"/>
            <a:ext cx="4145471" cy="1587"/>
          </a:xfrm>
          <a:custGeom>
            <a:avLst/>
            <a:gdLst/>
            <a:ahLst/>
            <a:cxnLst>
              <a:cxn ang="0">
                <a:pos x="1959" y="0"/>
              </a:cxn>
              <a:cxn ang="0">
                <a:pos x="0" y="0"/>
              </a:cxn>
            </a:cxnLst>
            <a:rect l="0" t="0" r="r" b="b"/>
            <a:pathLst>
              <a:path w="1959" h="1">
                <a:moveTo>
                  <a:pt x="1959" y="0"/>
                </a:move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wrap="none" anchor="ctr"/>
          <a:lstStyle/>
          <a:p>
            <a:endParaRPr lang="bg-BG" dirty="0"/>
          </a:p>
        </p:txBody>
      </p:sp>
      <p:sp>
        <p:nvSpPr>
          <p:cNvPr id="482319" name="Text Box 15"/>
          <p:cNvSpPr txBox="1">
            <a:spLocks noChangeArrowheads="1"/>
          </p:cNvSpPr>
          <p:nvPr/>
        </p:nvSpPr>
        <p:spPr bwMode="auto">
          <a:xfrm>
            <a:off x="5319915" y="5118101"/>
            <a:ext cx="188384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(unboxing)</a:t>
            </a:r>
            <a:endParaRPr lang="en-US" sz="24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482320" name="Text Box 16"/>
          <p:cNvSpPr txBox="1">
            <a:spLocks noChangeArrowheads="1"/>
          </p:cNvSpPr>
          <p:nvPr/>
        </p:nvSpPr>
        <p:spPr bwMode="auto">
          <a:xfrm>
            <a:off x="4744331" y="4538664"/>
            <a:ext cx="273344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i2 = (</a:t>
            </a:r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 obj;</a:t>
            </a:r>
          </a:p>
        </p:txBody>
      </p:sp>
      <p:sp>
        <p:nvSpPr>
          <p:cNvPr id="482321" name="Text Box 17"/>
          <p:cNvSpPr txBox="1">
            <a:spLocks noChangeArrowheads="1"/>
          </p:cNvSpPr>
          <p:nvPr/>
        </p:nvSpPr>
        <p:spPr bwMode="auto">
          <a:xfrm>
            <a:off x="1618830" y="3821112"/>
            <a:ext cx="1638910" cy="1766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i2=5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(value-type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in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stack)</a:t>
            </a:r>
          </a:p>
        </p:txBody>
      </p:sp>
      <p:sp>
        <p:nvSpPr>
          <p:cNvPr id="482322" name="Text Box 18"/>
          <p:cNvSpPr txBox="1">
            <a:spLocks noChangeArrowheads="1"/>
          </p:cNvSpPr>
          <p:nvPr/>
        </p:nvSpPr>
        <p:spPr bwMode="auto">
          <a:xfrm>
            <a:off x="1625177" y="1038225"/>
            <a:ext cx="97783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  <a:endParaRPr kumimoji="0"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2323" name="Text Box 19"/>
          <p:cNvSpPr txBox="1">
            <a:spLocks noChangeArrowheads="1"/>
          </p:cNvSpPr>
          <p:nvPr/>
        </p:nvSpPr>
        <p:spPr bwMode="auto">
          <a:xfrm>
            <a:off x="9026723" y="1038225"/>
            <a:ext cx="962123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  <a:endParaRPr kumimoji="0"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2324" name="Text Box 20"/>
          <p:cNvSpPr txBox="1">
            <a:spLocks noChangeArrowheads="1"/>
          </p:cNvSpPr>
          <p:nvPr/>
        </p:nvSpPr>
        <p:spPr bwMode="auto">
          <a:xfrm>
            <a:off x="4985568" y="1811339"/>
            <a:ext cx="15440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kumimoji="0"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 </a:t>
            </a:r>
            <a:r>
              <a:rPr kumimoji="0"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i=5;</a:t>
            </a:r>
          </a:p>
        </p:txBody>
      </p:sp>
      <p:sp>
        <p:nvSpPr>
          <p:cNvPr id="482325" name="Text Box 21"/>
          <p:cNvSpPr txBox="1">
            <a:spLocks noChangeArrowheads="1"/>
          </p:cNvSpPr>
          <p:nvPr/>
        </p:nvSpPr>
        <p:spPr bwMode="auto">
          <a:xfrm>
            <a:off x="5252199" y="3698876"/>
            <a:ext cx="137409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i2;</a:t>
            </a:r>
          </a:p>
        </p:txBody>
      </p:sp>
    </p:spTree>
    <p:extLst>
      <p:ext uri="{BB962C8B-B14F-4D97-AF65-F5344CB8AC3E}">
        <p14:creationId xmlns:p14="http://schemas.microsoft.com/office/powerpoint/2010/main" val="1803470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54</a:t>
            </a:fld>
            <a:endParaRPr lang="en-US" sz="1100" dirty="0"/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Boxing and Unboxing </a:t>
            </a:r>
            <a:r>
              <a:rPr lang="en-US" dirty="0" smtClean="0"/>
              <a:t>– Example</a:t>
            </a:r>
            <a:r>
              <a:rPr lang="ru-RU" dirty="0" smtClean="0"/>
              <a:t> </a:t>
            </a:r>
            <a:endParaRPr lang="bg-BG" dirty="0"/>
          </a:p>
        </p:txBody>
      </p:sp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762530" y="1143000"/>
            <a:ext cx="10665882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TestBoxingUnboxing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value1 = 1;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object obj = value1; // boxing performed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value1 = 12345; // only stack value is changed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value2 = (int)obj;  // unboxing performed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Console.WriteLine(value2); // prints 1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long value3 = (long) (int) obj; // unboxing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long value4 = (long) obj; // InvalidCastException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49355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://desktop.freewallpaper4.me/view/original/3113/abstract-spiri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801" y="1447800"/>
            <a:ext cx="6663224" cy="312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5212" y="4881478"/>
            <a:ext cx="10058402" cy="844581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Boxing and Unboxing Primitive Types</a:t>
            </a:r>
            <a:endParaRPr lang="en-US" sz="4800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1065212" y="5734723"/>
            <a:ext cx="10058402" cy="688256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20942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56</a:t>
            </a:fld>
            <a:endParaRPr lang="en-US" sz="1100" dirty="0"/>
          </a:p>
        </p:txBody>
      </p:sp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Boxing and Unboxing </a:t>
            </a:r>
            <a:r>
              <a:rPr lang="en-US" dirty="0" smtClean="0"/>
              <a:t>– Example </a:t>
            </a:r>
            <a:endParaRPr lang="en-US" dirty="0"/>
          </a:p>
        </p:txBody>
      </p:sp>
      <p:sp>
        <p:nvSpPr>
          <p:cNvPr id="488451" name="Rectangle 3"/>
          <p:cNvSpPr>
            <a:spLocks noChangeArrowheads="1"/>
          </p:cNvSpPr>
          <p:nvPr/>
        </p:nvSpPr>
        <p:spPr bwMode="auto">
          <a:xfrm>
            <a:off x="844331" y="1152465"/>
            <a:ext cx="10531907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 IMovable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void Move(int x, int y)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Bad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practice! Structures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should hold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 logic, but only data!</a:t>
            </a:r>
          </a:p>
          <a:p>
            <a:pPr ea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 Point : IMovable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x, y;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Move(int x, int y)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this.x += x;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this.y += y;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2120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://www.mainstreammarketing.ca/images/abstrac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365" y="1451787"/>
            <a:ext cx="8621848" cy="3009450"/>
          </a:xfrm>
          <a:prstGeom prst="roundRect">
            <a:avLst>
              <a:gd name="adj" fmla="val 56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0412" y="4116489"/>
            <a:ext cx="10210800" cy="1657111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Boxing and Unboxing Custom Types</a:t>
            </a:r>
            <a:endParaRPr lang="en-US" sz="4800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49445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 descr="http://realtorgloria.com/images/small/passing-key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512" y="1324989"/>
            <a:ext cx="6020500" cy="3011034"/>
          </a:xfrm>
          <a:prstGeom prst="roundRect">
            <a:avLst>
              <a:gd name="adj" fmla="val 421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99340" y="4803598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Passing Parameters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1499340" y="5605566"/>
            <a:ext cx="8938472" cy="719034"/>
          </a:xfrm>
        </p:spPr>
        <p:txBody>
          <a:bodyPr/>
          <a:lstStyle/>
          <a:p>
            <a:r>
              <a:rPr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ref</a:t>
            </a:r>
            <a:r>
              <a:rPr dirty="0" smtClean="0"/>
              <a:t> and </a:t>
            </a:r>
            <a:r>
              <a:rPr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out</a:t>
            </a:r>
            <a:r>
              <a:rPr dirty="0" smtClean="0"/>
              <a:t> Keywords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00001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59</a:t>
            </a:fld>
            <a:endParaRPr lang="en-US" sz="1100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Parameters can be passed in several ways to </a:t>
            </a:r>
            <a:r>
              <a:rPr lang="en-US" dirty="0" smtClean="0"/>
              <a:t>methods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(default)</a:t>
            </a:r>
            <a:endParaRPr lang="bg-BG" dirty="0"/>
          </a:p>
          <a:p>
            <a:pPr lvl="2">
              <a:lnSpc>
                <a:spcPct val="100000"/>
              </a:lnSpc>
            </a:pPr>
            <a:r>
              <a:rPr lang="en-US" dirty="0" smtClean="0"/>
              <a:t>Passed by </a:t>
            </a:r>
            <a:r>
              <a:rPr lang="en-US" dirty="0"/>
              <a:t>value for</a:t>
            </a:r>
            <a:r>
              <a:rPr lang="bg-BG" dirty="0"/>
              <a:t> </a:t>
            </a:r>
            <a:r>
              <a:rPr lang="en-US" dirty="0"/>
              <a:t>value types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Passed by address for</a:t>
            </a:r>
            <a:r>
              <a:rPr lang="bg-BG" dirty="0" smtClean="0"/>
              <a:t> </a:t>
            </a:r>
            <a:r>
              <a:rPr lang="en-US" dirty="0"/>
              <a:t>reference types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out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Passed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stack address</a:t>
            </a:r>
            <a:r>
              <a:rPr lang="en-US" dirty="0"/>
              <a:t> for </a:t>
            </a:r>
            <a:r>
              <a:rPr lang="en-US" dirty="0" smtClean="0"/>
              <a:t>both</a:t>
            </a:r>
            <a:r>
              <a:rPr lang="en-US" dirty="0"/>
              <a:t> </a:t>
            </a:r>
            <a:r>
              <a:rPr lang="en-US" dirty="0" smtClean="0"/>
              <a:t>value </a:t>
            </a:r>
            <a:r>
              <a:rPr lang="en-US" dirty="0"/>
              <a:t>types and</a:t>
            </a:r>
            <a:r>
              <a:rPr lang="bg-BG" dirty="0"/>
              <a:t> </a:t>
            </a:r>
            <a:r>
              <a:rPr lang="en-US" dirty="0"/>
              <a:t>reference types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ref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dirty="0"/>
              <a:t>Passed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stack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address</a:t>
            </a:r>
            <a:r>
              <a:rPr lang="en-US" dirty="0"/>
              <a:t> for both value types and reference </a:t>
            </a:r>
            <a:r>
              <a:rPr lang="en-US" dirty="0" smtClean="0"/>
              <a:t>types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</a:t>
            </a:r>
            <a:r>
              <a:rPr lang="en-US" dirty="0" smtClean="0"/>
              <a:t>Parameters: In, Out and Ref</a:t>
            </a:r>
            <a:endParaRPr lang="bg-BG" dirty="0"/>
          </a:p>
        </p:txBody>
      </p:sp>
      <p:pic>
        <p:nvPicPr>
          <p:cNvPr id="5" name="Picture 2" descr="http://www.mindfulness.co.za/images/peblesta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057400"/>
            <a:ext cx="2377536" cy="19508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81442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CTS Types Hierarchy </a:t>
            </a:r>
            <a:endParaRPr lang="en-US" dirty="0"/>
          </a:p>
        </p:txBody>
      </p:sp>
      <p:grpSp>
        <p:nvGrpSpPr>
          <p:cNvPr id="61459" name="Group 61458"/>
          <p:cNvGrpSpPr/>
          <p:nvPr/>
        </p:nvGrpSpPr>
        <p:grpSpPr>
          <a:xfrm>
            <a:off x="1446212" y="1066800"/>
            <a:ext cx="9304338" cy="5362575"/>
            <a:chOff x="1522414" y="1038225"/>
            <a:chExt cx="9304338" cy="5362575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1522414" y="1038225"/>
              <a:ext cx="9144000" cy="536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130677" y="1058863"/>
              <a:ext cx="2298700" cy="719138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4935539" y="1100621"/>
              <a:ext cx="8509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4359277" y="1394309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(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4440239" y="1394309"/>
              <a:ext cx="1019175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System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5307014" y="1394309"/>
              <a:ext cx="1905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.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5373689" y="1394309"/>
              <a:ext cx="90963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Object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6132514" y="1394309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)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347914" y="2209800"/>
              <a:ext cx="2500313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347914" y="2209800"/>
              <a:ext cx="2500313" cy="720725"/>
            </a:xfrm>
            <a:prstGeom prst="roundRect">
              <a:avLst/>
            </a:prstGeom>
            <a:noFill/>
            <a:ln w="19050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Rectangle 15"/>
            <p:cNvSpPr>
              <a:spLocks noChangeArrowheads="1"/>
            </p:cNvSpPr>
            <p:nvPr/>
          </p:nvSpPr>
          <p:spPr bwMode="auto">
            <a:xfrm>
              <a:off x="2895602" y="2239894"/>
              <a:ext cx="16002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Value 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47927" y="2531994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(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2528889" y="2531994"/>
              <a:ext cx="1019175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System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3395664" y="2531994"/>
              <a:ext cx="1905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.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3462339" y="2531994"/>
              <a:ext cx="1189941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noProof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ValueType</a:t>
              </a:r>
              <a:endParaRPr kumimoji="0" lang="en-US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4640196" y="2531994"/>
              <a:ext cx="2047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)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6126164" y="2209800"/>
              <a:ext cx="2443163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380164" y="2425700"/>
              <a:ext cx="2151063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Reference 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1543052" y="3290888"/>
              <a:ext cx="1724025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898652" y="3359150"/>
              <a:ext cx="12573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Primitive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1701802" y="3651250"/>
              <a:ext cx="16002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Value 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1543052" y="4297363"/>
              <a:ext cx="1724025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1803402" y="4513263"/>
              <a:ext cx="13906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Structures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1543052" y="5235575"/>
              <a:ext cx="1724025" cy="719138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716089" y="5302250"/>
              <a:ext cx="16446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Enumerable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2060577" y="5595938"/>
              <a:ext cx="8509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4079877" y="3362325"/>
              <a:ext cx="2298700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24352" y="3430588"/>
              <a:ext cx="20891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Self Descriptive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4886327" y="3724275"/>
              <a:ext cx="8509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6623052" y="3362325"/>
              <a:ext cx="1452563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6869114" y="3576638"/>
              <a:ext cx="113823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Pointers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3267077" y="2930525"/>
              <a:ext cx="330200" cy="1728788"/>
            </a:xfrm>
            <a:custGeom>
              <a:avLst/>
              <a:gdLst>
                <a:gd name="T0" fmla="*/ 208 w 208"/>
                <a:gd name="T1" fmla="*/ 0 h 1089"/>
                <a:gd name="T2" fmla="*/ 208 w 208"/>
                <a:gd name="T3" fmla="*/ 1089 h 1089"/>
                <a:gd name="T4" fmla="*/ 0 w 208"/>
                <a:gd name="T5" fmla="*/ 1089 h 1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" h="1089">
                  <a:moveTo>
                    <a:pt x="208" y="0"/>
                  </a:moveTo>
                  <a:lnTo>
                    <a:pt x="208" y="1089"/>
                  </a:lnTo>
                  <a:lnTo>
                    <a:pt x="0" y="1089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3267077" y="2930525"/>
              <a:ext cx="330200" cy="719138"/>
            </a:xfrm>
            <a:custGeom>
              <a:avLst/>
              <a:gdLst>
                <a:gd name="T0" fmla="*/ 208 w 208"/>
                <a:gd name="T1" fmla="*/ 0 h 453"/>
                <a:gd name="T2" fmla="*/ 208 w 208"/>
                <a:gd name="T3" fmla="*/ 453 h 453"/>
                <a:gd name="T4" fmla="*/ 0 w 208"/>
                <a:gd name="T5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" h="453">
                  <a:moveTo>
                    <a:pt x="208" y="0"/>
                  </a:moveTo>
                  <a:lnTo>
                    <a:pt x="208" y="453"/>
                  </a:lnTo>
                  <a:lnTo>
                    <a:pt x="0" y="453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3267077" y="2930525"/>
              <a:ext cx="330200" cy="2663825"/>
            </a:xfrm>
            <a:custGeom>
              <a:avLst/>
              <a:gdLst>
                <a:gd name="T0" fmla="*/ 208 w 208"/>
                <a:gd name="T1" fmla="*/ 0 h 1678"/>
                <a:gd name="T2" fmla="*/ 208 w 208"/>
                <a:gd name="T3" fmla="*/ 1678 h 1678"/>
                <a:gd name="T4" fmla="*/ 0 w 208"/>
                <a:gd name="T5" fmla="*/ 1678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" h="1678">
                  <a:moveTo>
                    <a:pt x="208" y="0"/>
                  </a:moveTo>
                  <a:lnTo>
                    <a:pt x="208" y="1678"/>
                  </a:lnTo>
                  <a:lnTo>
                    <a:pt x="0" y="1678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5567364" y="4514850"/>
              <a:ext cx="1435100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5830889" y="4729163"/>
              <a:ext cx="10810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Classes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7289802" y="4514850"/>
              <a:ext cx="1438275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7631114" y="4729163"/>
              <a:ext cx="9207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Arrays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9015414" y="4514850"/>
              <a:ext cx="1636713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9110664" y="4584700"/>
              <a:ext cx="17160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Boxed Value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9490077" y="4875213"/>
              <a:ext cx="8509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Types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3841752" y="4514850"/>
              <a:ext cx="1436688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3992564" y="4729163"/>
              <a:ext cx="132080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Interfaces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3597277" y="1778000"/>
              <a:ext cx="1681163" cy="431800"/>
            </a:xfrm>
            <a:custGeom>
              <a:avLst/>
              <a:gdLst>
                <a:gd name="T0" fmla="*/ 1059 w 1059"/>
                <a:gd name="T1" fmla="*/ 0 h 272"/>
                <a:gd name="T2" fmla="*/ 1059 w 1059"/>
                <a:gd name="T3" fmla="*/ 137 h 272"/>
                <a:gd name="T4" fmla="*/ 0 w 1059"/>
                <a:gd name="T5" fmla="*/ 137 h 272"/>
                <a:gd name="T6" fmla="*/ 0 w 1059"/>
                <a:gd name="T7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9" h="272">
                  <a:moveTo>
                    <a:pt x="1059" y="0"/>
                  </a:moveTo>
                  <a:lnTo>
                    <a:pt x="1059" y="137"/>
                  </a:lnTo>
                  <a:lnTo>
                    <a:pt x="0" y="137"/>
                  </a:lnTo>
                  <a:lnTo>
                    <a:pt x="0" y="272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5278439" y="1778000"/>
              <a:ext cx="2068513" cy="431800"/>
            </a:xfrm>
            <a:custGeom>
              <a:avLst/>
              <a:gdLst>
                <a:gd name="T0" fmla="*/ 1303 w 1303"/>
                <a:gd name="T1" fmla="*/ 272 h 272"/>
                <a:gd name="T2" fmla="*/ 1303 w 1303"/>
                <a:gd name="T3" fmla="*/ 137 h 272"/>
                <a:gd name="T4" fmla="*/ 0 w 1303"/>
                <a:gd name="T5" fmla="*/ 137 h 272"/>
                <a:gd name="T6" fmla="*/ 0 w 1303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3" h="272">
                  <a:moveTo>
                    <a:pt x="1303" y="272"/>
                  </a:moveTo>
                  <a:lnTo>
                    <a:pt x="1303" y="137"/>
                  </a:lnTo>
                  <a:lnTo>
                    <a:pt x="0" y="137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5230814" y="2930525"/>
              <a:ext cx="2116138" cy="431800"/>
            </a:xfrm>
            <a:custGeom>
              <a:avLst/>
              <a:gdLst>
                <a:gd name="T0" fmla="*/ 1333 w 1333"/>
                <a:gd name="T1" fmla="*/ 0 h 272"/>
                <a:gd name="T2" fmla="*/ 1333 w 1333"/>
                <a:gd name="T3" fmla="*/ 136 h 272"/>
                <a:gd name="T4" fmla="*/ 0 w 1333"/>
                <a:gd name="T5" fmla="*/ 136 h 272"/>
                <a:gd name="T6" fmla="*/ 0 w 1333"/>
                <a:gd name="T7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3" h="272">
                  <a:moveTo>
                    <a:pt x="1333" y="0"/>
                  </a:moveTo>
                  <a:lnTo>
                    <a:pt x="1333" y="136"/>
                  </a:lnTo>
                  <a:lnTo>
                    <a:pt x="0" y="136"/>
                  </a:lnTo>
                  <a:lnTo>
                    <a:pt x="0" y="272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0" name="Freeform 61"/>
            <p:cNvSpPr>
              <a:spLocks/>
            </p:cNvSpPr>
            <p:nvPr/>
          </p:nvSpPr>
          <p:spPr bwMode="auto">
            <a:xfrm>
              <a:off x="7346952" y="2930525"/>
              <a:ext cx="1588" cy="431800"/>
            </a:xfrm>
            <a:custGeom>
              <a:avLst/>
              <a:gdLst>
                <a:gd name="T0" fmla="*/ 1 w 1"/>
                <a:gd name="T1" fmla="*/ 272 h 272"/>
                <a:gd name="T2" fmla="*/ 1 w 1"/>
                <a:gd name="T3" fmla="*/ 136 h 272"/>
                <a:gd name="T4" fmla="*/ 0 w 1"/>
                <a:gd name="T5" fmla="*/ 136 h 272"/>
                <a:gd name="T6" fmla="*/ 0 w 1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72">
                  <a:moveTo>
                    <a:pt x="1" y="272"/>
                  </a:moveTo>
                  <a:lnTo>
                    <a:pt x="1" y="136"/>
                  </a:lnTo>
                  <a:lnTo>
                    <a:pt x="0" y="136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1" name="Freeform 62"/>
            <p:cNvSpPr>
              <a:spLocks/>
            </p:cNvSpPr>
            <p:nvPr/>
          </p:nvSpPr>
          <p:spPr bwMode="auto">
            <a:xfrm>
              <a:off x="4559302" y="4083050"/>
              <a:ext cx="671513" cy="431800"/>
            </a:xfrm>
            <a:custGeom>
              <a:avLst/>
              <a:gdLst>
                <a:gd name="T0" fmla="*/ 0 w 423"/>
                <a:gd name="T1" fmla="*/ 272 h 272"/>
                <a:gd name="T2" fmla="*/ 0 w 423"/>
                <a:gd name="T3" fmla="*/ 135 h 272"/>
                <a:gd name="T4" fmla="*/ 423 w 423"/>
                <a:gd name="T5" fmla="*/ 135 h 272"/>
                <a:gd name="T6" fmla="*/ 423 w 423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3" h="272">
                  <a:moveTo>
                    <a:pt x="0" y="272"/>
                  </a:moveTo>
                  <a:lnTo>
                    <a:pt x="0" y="135"/>
                  </a:lnTo>
                  <a:lnTo>
                    <a:pt x="423" y="135"/>
                  </a:lnTo>
                  <a:lnTo>
                    <a:pt x="423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2" name="Freeform 63"/>
            <p:cNvSpPr>
              <a:spLocks/>
            </p:cNvSpPr>
            <p:nvPr/>
          </p:nvSpPr>
          <p:spPr bwMode="auto">
            <a:xfrm>
              <a:off x="5230814" y="4083050"/>
              <a:ext cx="1054100" cy="431800"/>
            </a:xfrm>
            <a:custGeom>
              <a:avLst/>
              <a:gdLst>
                <a:gd name="T0" fmla="*/ 664 w 664"/>
                <a:gd name="T1" fmla="*/ 272 h 272"/>
                <a:gd name="T2" fmla="*/ 664 w 664"/>
                <a:gd name="T3" fmla="*/ 135 h 272"/>
                <a:gd name="T4" fmla="*/ 0 w 664"/>
                <a:gd name="T5" fmla="*/ 135 h 272"/>
                <a:gd name="T6" fmla="*/ 0 w 664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4" h="272">
                  <a:moveTo>
                    <a:pt x="664" y="272"/>
                  </a:moveTo>
                  <a:lnTo>
                    <a:pt x="664" y="135"/>
                  </a:lnTo>
                  <a:lnTo>
                    <a:pt x="0" y="135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3" name="Freeform 64"/>
            <p:cNvSpPr>
              <a:spLocks/>
            </p:cNvSpPr>
            <p:nvPr/>
          </p:nvSpPr>
          <p:spPr bwMode="auto">
            <a:xfrm>
              <a:off x="5230814" y="4083050"/>
              <a:ext cx="2778125" cy="431800"/>
            </a:xfrm>
            <a:custGeom>
              <a:avLst/>
              <a:gdLst>
                <a:gd name="T0" fmla="*/ 1750 w 1750"/>
                <a:gd name="T1" fmla="*/ 272 h 272"/>
                <a:gd name="T2" fmla="*/ 1750 w 1750"/>
                <a:gd name="T3" fmla="*/ 135 h 272"/>
                <a:gd name="T4" fmla="*/ 0 w 1750"/>
                <a:gd name="T5" fmla="*/ 135 h 272"/>
                <a:gd name="T6" fmla="*/ 0 w 175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0" h="272">
                  <a:moveTo>
                    <a:pt x="1750" y="272"/>
                  </a:moveTo>
                  <a:lnTo>
                    <a:pt x="1750" y="135"/>
                  </a:lnTo>
                  <a:lnTo>
                    <a:pt x="0" y="135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4" name="Freeform 65"/>
            <p:cNvSpPr>
              <a:spLocks/>
            </p:cNvSpPr>
            <p:nvPr/>
          </p:nvSpPr>
          <p:spPr bwMode="auto">
            <a:xfrm>
              <a:off x="5230814" y="4083050"/>
              <a:ext cx="4603750" cy="431800"/>
            </a:xfrm>
            <a:custGeom>
              <a:avLst/>
              <a:gdLst>
                <a:gd name="T0" fmla="*/ 2900 w 2900"/>
                <a:gd name="T1" fmla="*/ 272 h 272"/>
                <a:gd name="T2" fmla="*/ 2900 w 2900"/>
                <a:gd name="T3" fmla="*/ 135 h 272"/>
                <a:gd name="T4" fmla="*/ 0 w 2900"/>
                <a:gd name="T5" fmla="*/ 135 h 272"/>
                <a:gd name="T6" fmla="*/ 0 w 2900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0" h="272">
                  <a:moveTo>
                    <a:pt x="2900" y="272"/>
                  </a:moveTo>
                  <a:lnTo>
                    <a:pt x="2900" y="135"/>
                  </a:lnTo>
                  <a:lnTo>
                    <a:pt x="0" y="135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5" name="Freeform 66"/>
            <p:cNvSpPr>
              <a:spLocks/>
            </p:cNvSpPr>
            <p:nvPr/>
          </p:nvSpPr>
          <p:spPr bwMode="auto">
            <a:xfrm>
              <a:off x="4151314" y="5665788"/>
              <a:ext cx="1679575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7" name="Rectangle 68"/>
            <p:cNvSpPr>
              <a:spLocks noChangeArrowheads="1"/>
            </p:cNvSpPr>
            <p:nvPr/>
          </p:nvSpPr>
          <p:spPr bwMode="auto">
            <a:xfrm>
              <a:off x="4248152" y="5762142"/>
              <a:ext cx="1757363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User Defined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448" name="Rectangle 69"/>
            <p:cNvSpPr>
              <a:spLocks noChangeArrowheads="1"/>
            </p:cNvSpPr>
            <p:nvPr/>
          </p:nvSpPr>
          <p:spPr bwMode="auto">
            <a:xfrm>
              <a:off x="4538664" y="6054242"/>
              <a:ext cx="10810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Classes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450" name="Freeform 70"/>
            <p:cNvSpPr>
              <a:spLocks/>
            </p:cNvSpPr>
            <p:nvPr/>
          </p:nvSpPr>
          <p:spPr bwMode="auto">
            <a:xfrm>
              <a:off x="6715127" y="5665788"/>
              <a:ext cx="1639888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2" name="Rectangle 72"/>
            <p:cNvSpPr>
              <a:spLocks noChangeArrowheads="1"/>
            </p:cNvSpPr>
            <p:nvPr/>
          </p:nvSpPr>
          <p:spPr bwMode="auto">
            <a:xfrm>
              <a:off x="6967539" y="5881688"/>
              <a:ext cx="1322388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Delegates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453" name="Freeform 73"/>
            <p:cNvSpPr>
              <a:spLocks/>
            </p:cNvSpPr>
            <p:nvPr/>
          </p:nvSpPr>
          <p:spPr bwMode="auto">
            <a:xfrm>
              <a:off x="4991102" y="5235575"/>
              <a:ext cx="1293813" cy="430213"/>
            </a:xfrm>
            <a:custGeom>
              <a:avLst/>
              <a:gdLst>
                <a:gd name="T0" fmla="*/ 0 w 815"/>
                <a:gd name="T1" fmla="*/ 271 h 271"/>
                <a:gd name="T2" fmla="*/ 0 w 815"/>
                <a:gd name="T3" fmla="*/ 135 h 271"/>
                <a:gd name="T4" fmla="*/ 815 w 815"/>
                <a:gd name="T5" fmla="*/ 135 h 271"/>
                <a:gd name="T6" fmla="*/ 815 w 815"/>
                <a:gd name="T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5" h="271">
                  <a:moveTo>
                    <a:pt x="0" y="271"/>
                  </a:moveTo>
                  <a:lnTo>
                    <a:pt x="0" y="135"/>
                  </a:lnTo>
                  <a:lnTo>
                    <a:pt x="815" y="135"/>
                  </a:lnTo>
                  <a:lnTo>
                    <a:pt x="815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4" name="Freeform 74"/>
            <p:cNvSpPr>
              <a:spLocks/>
            </p:cNvSpPr>
            <p:nvPr/>
          </p:nvSpPr>
          <p:spPr bwMode="auto">
            <a:xfrm>
              <a:off x="6284914" y="5235575"/>
              <a:ext cx="1250950" cy="430213"/>
            </a:xfrm>
            <a:custGeom>
              <a:avLst/>
              <a:gdLst>
                <a:gd name="T0" fmla="*/ 788 w 788"/>
                <a:gd name="T1" fmla="*/ 271 h 271"/>
                <a:gd name="T2" fmla="*/ 788 w 788"/>
                <a:gd name="T3" fmla="*/ 135 h 271"/>
                <a:gd name="T4" fmla="*/ 0 w 788"/>
                <a:gd name="T5" fmla="*/ 135 h 271"/>
                <a:gd name="T6" fmla="*/ 0 w 788"/>
                <a:gd name="T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8" h="271">
                  <a:moveTo>
                    <a:pt x="788" y="271"/>
                  </a:moveTo>
                  <a:lnTo>
                    <a:pt x="788" y="135"/>
                  </a:lnTo>
                  <a:lnTo>
                    <a:pt x="0" y="135"/>
                  </a:lnTo>
                  <a:lnTo>
                    <a:pt x="0" y="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5" name="Freeform 75"/>
            <p:cNvSpPr>
              <a:spLocks/>
            </p:cNvSpPr>
            <p:nvPr/>
          </p:nvSpPr>
          <p:spPr bwMode="auto">
            <a:xfrm>
              <a:off x="8278814" y="3359150"/>
              <a:ext cx="1733550" cy="720725"/>
            </a:xfrm>
            <a:prstGeom prst="roundRect">
              <a:avLst/>
            </a:prstGeom>
            <a:solidFill>
              <a:srgbClr val="E8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7" name="Rectangle 77"/>
            <p:cNvSpPr>
              <a:spLocks noChangeArrowheads="1"/>
            </p:cNvSpPr>
            <p:nvPr/>
          </p:nvSpPr>
          <p:spPr bwMode="auto">
            <a:xfrm>
              <a:off x="8645527" y="3575050"/>
              <a:ext cx="1174750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Dynamic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458" name="Freeform 78"/>
            <p:cNvSpPr>
              <a:spLocks/>
            </p:cNvSpPr>
            <p:nvPr/>
          </p:nvSpPr>
          <p:spPr bwMode="auto">
            <a:xfrm>
              <a:off x="7346952" y="2930525"/>
              <a:ext cx="1800225" cy="428625"/>
            </a:xfrm>
            <a:custGeom>
              <a:avLst/>
              <a:gdLst>
                <a:gd name="T0" fmla="*/ 0 w 1134"/>
                <a:gd name="T1" fmla="*/ 0 h 270"/>
                <a:gd name="T2" fmla="*/ 0 w 1134"/>
                <a:gd name="T3" fmla="*/ 136 h 270"/>
                <a:gd name="T4" fmla="*/ 1134 w 1134"/>
                <a:gd name="T5" fmla="*/ 136 h 270"/>
                <a:gd name="T6" fmla="*/ 1134 w 1134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4" h="270">
                  <a:moveTo>
                    <a:pt x="0" y="0"/>
                  </a:moveTo>
                  <a:lnTo>
                    <a:pt x="0" y="136"/>
                  </a:lnTo>
                  <a:lnTo>
                    <a:pt x="1134" y="136"/>
                  </a:lnTo>
                  <a:lnTo>
                    <a:pt x="1134" y="270"/>
                  </a:lnTo>
                </a:path>
              </a:pathLst>
            </a:custGeom>
            <a:noFill/>
            <a:ln w="39688">
              <a:solidFill>
                <a:srgbClr val="E8EEF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3994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ChangeArrowheads="1"/>
          </p:cNvSpPr>
          <p:nvPr/>
        </p:nvSpPr>
        <p:spPr bwMode="auto">
          <a:xfrm>
            <a:off x="776615" y="990600"/>
            <a:ext cx="10599623" cy="5638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IncorrectModifyStudent(Student student)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student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Student("Changed: " + student.name);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ModifyStudent(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ref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student)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student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Student("Changed: " + student.name);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Student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new Student("Nakov");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Console.WriteLine(s.name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Nakov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IncorrectModifyStudent(s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Console.WriteLine(s.name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Nakov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ModifyStudent(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ref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Console.WriteLine(s.name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Changed: Nakov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60</a:t>
            </a:fld>
            <a:endParaRPr lang="en-US" sz="1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 Parameters</a:t>
            </a:r>
            <a:r>
              <a:rPr lang="bg-BG" dirty="0"/>
              <a:t> – </a:t>
            </a:r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802941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99340" y="49530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ref Parameters</a:t>
            </a:r>
            <a:endParaRPr lang="en-US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1499340" y="5754968"/>
            <a:ext cx="8938472" cy="688256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22530" name="Picture 2" descr="http://www.ddb-tech.com/pro/basic-technical-parameter/8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025" y="1676400"/>
            <a:ext cx="7357102" cy="27828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36775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ChangeArrowheads="1"/>
          </p:cNvSpPr>
          <p:nvPr/>
        </p:nvSpPr>
        <p:spPr bwMode="auto">
          <a:xfrm>
            <a:off x="711015" y="1143000"/>
            <a:ext cx="10766795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TestOutParameters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Main()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Rectangle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 = new Rectangle(5, 10, 12, 8);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Point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Dimensions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dimensions;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 and dimension are not pre-initialized!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rect.GetLocationAndDimensions(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location,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dimensions);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("({0}, {1}, {2}, {3})",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location.x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location.y, dimensions.width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dimensions.height);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Result: (5, 10, 12, 8)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62</a:t>
            </a:fld>
            <a:endParaRPr lang="en-US" sz="1100" dirty="0"/>
          </a:p>
        </p:txBody>
      </p:sp>
      <p:sp>
        <p:nvSpPr>
          <p:cNvPr id="5007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Parameters</a:t>
            </a:r>
            <a:r>
              <a:rPr lang="bg-BG" dirty="0"/>
              <a:t> – </a:t>
            </a:r>
            <a:r>
              <a:rPr lang="en-US" dirty="0"/>
              <a:t>Example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45894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out Parameters</a:t>
            </a:r>
            <a:endParaRPr lang="en-US" noProof="1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18434" name="Picture 2" descr="http://i7.photobucket.com/albums/y263/smurf4christ/hand_reaching_out_small-1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300" y="1243965"/>
            <a:ext cx="3441312" cy="3227070"/>
          </a:xfrm>
          <a:prstGeom prst="roundRect">
            <a:avLst>
              <a:gd name="adj" fmla="val 4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33470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>
          <a:xfrm>
            <a:off x="304721" y="1151120"/>
            <a:ext cx="11579384" cy="5478279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Common </a:t>
            </a:r>
            <a:r>
              <a:rPr lang="en-US" sz="30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 System (CTS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 defines the data types in .NET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is the base type</a:t>
            </a:r>
            <a:r>
              <a:rPr lang="bg-BG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for all .NET types</a:t>
            </a:r>
            <a:endParaRPr lang="bg-BG" sz="3000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cloning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copies the object data</a:t>
            </a:r>
          </a:p>
          <a:p>
            <a:pPr marL="723900" lvl="1" indent="-368300">
              <a:lnSpc>
                <a:spcPct val="100000"/>
              </a:lnSpc>
            </a:pP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Provided by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ICloneable&lt;T&gt;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IComparable&lt;T&gt;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defines object comparison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IEnumerable&lt;T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&gt;</a:t>
            </a:r>
            <a:r>
              <a:rPr lang="en-US" sz="30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defines an iterator over the</a:t>
            </a:r>
            <a:b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elements of the object (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support)</a:t>
            </a:r>
            <a:endParaRPr lang="en-US" sz="3000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types 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hold values in the stack, passed by value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Reference types </a:t>
            </a:r>
            <a:r>
              <a:rPr lang="en-US" sz="30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hold value in the heap + address in the stack</a:t>
            </a:r>
            <a:endParaRPr lang="en-US" sz="3000" b="1" dirty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773" y="2531711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1809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Common Type System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9"/>
              </a:rPr>
              <a:t>https://</a:t>
            </a:r>
            <a:r>
              <a:rPr lang="en-US" dirty="0" smtClean="0">
                <a:hlinkClick r:id="rId19"/>
              </a:rPr>
              <a:t>softuni.bg/courses/oop/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15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Parent of All .NET Types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637" y="837445"/>
            <a:ext cx="3733858" cy="3898900"/>
          </a:xfrm>
          <a:prstGeom prst="roundRect">
            <a:avLst>
              <a:gd name="adj" fmla="val 7435"/>
            </a:avLst>
          </a:prstGeom>
          <a:effectLst>
            <a:softEdge rad="127000"/>
          </a:effectLst>
        </p:spPr>
      </p:pic>
      <p:pic>
        <p:nvPicPr>
          <p:cNvPr id="1026" name="Picture 2" descr="http://cdn1.iconfinder.com/data/icons/IS_programmers_icon_pack_vol2/512/object.pn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19">
            <a:off x="6763437" y="1164267"/>
            <a:ext cx="4317610" cy="323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commons/1/15/Water-elpot-transparent-3D-balls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8481">
            <a:off x="461140" y="1283657"/>
            <a:ext cx="4303030" cy="300027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98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430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dirty="0" smtClean="0"/>
              <a:t> is the base class for each</a:t>
            </a:r>
            <a:r>
              <a:rPr lang="bg-BG" dirty="0" smtClean="0"/>
              <a:t> .NET</a:t>
            </a:r>
            <a:r>
              <a:rPr lang="en-US" dirty="0" smtClean="0"/>
              <a:t> type</a:t>
            </a:r>
            <a:endParaRPr lang="bg-BG" dirty="0" smtClean="0"/>
          </a:p>
          <a:p>
            <a:pPr lvl="1"/>
            <a:r>
              <a:rPr lang="en-US" dirty="0" smtClean="0"/>
              <a:t>Inherited by default when a new type is defined</a:t>
            </a:r>
          </a:p>
          <a:p>
            <a:r>
              <a:rPr lang="en-US" dirty="0" smtClean="0"/>
              <a:t>Important virtual methods</a:t>
            </a:r>
            <a:r>
              <a:rPr lang="bg-BG" dirty="0" smtClean="0"/>
              <a:t>:</a:t>
            </a:r>
          </a:p>
          <a:p>
            <a:pPr lvl="1"/>
            <a:r>
              <a:rPr lang="en-US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Equals</a:t>
            </a:r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bg-BG" dirty="0" smtClean="0"/>
              <a:t> – </a:t>
            </a:r>
            <a:r>
              <a:rPr lang="en-US" dirty="0" smtClean="0"/>
              <a:t>comparison with other objects</a:t>
            </a:r>
            <a:endParaRPr lang="bg-BG" dirty="0" smtClean="0"/>
          </a:p>
          <a:p>
            <a:pPr lvl="1"/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ToString()</a:t>
            </a:r>
            <a:r>
              <a:rPr lang="bg-BG" dirty="0" smtClean="0"/>
              <a:t> – </a:t>
            </a:r>
            <a:r>
              <a:rPr lang="en-US" dirty="0" smtClean="0"/>
              <a:t>represents the object as a string</a:t>
            </a:r>
            <a:endParaRPr lang="bg-BG" dirty="0" smtClean="0"/>
          </a:p>
          <a:p>
            <a:pPr lvl="1"/>
            <a:r>
              <a:rPr lang="bg-BG" b="1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GetHashCode()</a:t>
            </a:r>
            <a:r>
              <a:rPr lang="bg-BG" dirty="0" smtClean="0"/>
              <a:t> – </a:t>
            </a:r>
            <a:r>
              <a:rPr lang="en-US" dirty="0" smtClean="0"/>
              <a:t>evaluates the hash code</a:t>
            </a:r>
            <a:br>
              <a:rPr lang="en-US" dirty="0" smtClean="0"/>
            </a:br>
            <a:r>
              <a:rPr lang="en-US" dirty="0" smtClean="0"/>
              <a:t>(used with hash-tables)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System.Object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Type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56" y="2453140"/>
            <a:ext cx="2495556" cy="2722076"/>
          </a:xfrm>
          <a:prstGeom prst="roundRect">
            <a:avLst>
              <a:gd name="adj" fmla="val 5056"/>
            </a:avLst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049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9" name="Picture 7" descr="C:\Users\Peter\Pictures\Kartinki Telerik\Untitled.jpg"/>
          <p:cNvPicPr>
            <a:picLocks noChangeAspect="1" noChangeArrowheads="1"/>
          </p:cNvPicPr>
          <p:nvPr/>
        </p:nvPicPr>
        <p:blipFill>
          <a:blip r:embed="rId2" cstate="screen"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690" y="1295400"/>
            <a:ext cx="6048812" cy="2884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127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572000"/>
            <a:ext cx="8938472" cy="1582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Overriding the Virtual Methods in </a:t>
            </a:r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2" descr="http://cdn1.iconfinder.com/data/icons/IS_programmers_icon_pack_vol2/512/object.png"/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19">
            <a:off x="7150909" y="1837468"/>
            <a:ext cx="3148780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22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3521</Words>
  <Application>Microsoft Office PowerPoint</Application>
  <PresentationFormat>Custom</PresentationFormat>
  <Paragraphs>759</Paragraphs>
  <Slides>67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Common Type System</vt:lpstr>
      <vt:lpstr>Table of Contents</vt:lpstr>
      <vt:lpstr>What is Common Type System (CTS)?</vt:lpstr>
      <vt:lpstr>Inside .NET Framework</vt:lpstr>
      <vt:lpstr>What is CTS?</vt:lpstr>
      <vt:lpstr>.NET CTS Types Hierarchy </vt:lpstr>
      <vt:lpstr>The  System.Object Type</vt:lpstr>
      <vt:lpstr>System.Object Type </vt:lpstr>
      <vt:lpstr>Overriding the Virtual Methods in System.Object</vt:lpstr>
      <vt:lpstr>Overriding System.Object's Virtual Methods</vt:lpstr>
      <vt:lpstr>Overriding System.Object Methods – Example</vt:lpstr>
      <vt:lpstr>Overriding System.Object Methods – Example (2)</vt:lpstr>
      <vt:lpstr>Overriding ToString()</vt:lpstr>
      <vt:lpstr>Overriding the Virtual Methods in System.Object</vt:lpstr>
      <vt:lpstr>More About System.Object</vt:lpstr>
      <vt:lpstr>is and as Operators</vt:lpstr>
      <vt:lpstr>Type Operators in C#</vt:lpstr>
      <vt:lpstr>Operators is and as – Example</vt:lpstr>
      <vt:lpstr>Operators is and as – Example (2)</vt:lpstr>
      <vt:lpstr>Operators is and as</vt:lpstr>
      <vt:lpstr>Object Cloning</vt:lpstr>
      <vt:lpstr>Object Cloning</vt:lpstr>
      <vt:lpstr>Object Cloning (2)</vt:lpstr>
      <vt:lpstr>Object Cloning – Example</vt:lpstr>
      <vt:lpstr>Object Cloning – Example (2)</vt:lpstr>
      <vt:lpstr>Deep and Shallow Object Cloning</vt:lpstr>
      <vt:lpstr>The IComparable&lt;T&gt; Interface</vt:lpstr>
      <vt:lpstr>IComparable&lt;T&gt; Interface</vt:lpstr>
      <vt:lpstr>IComparable&lt;T&gt; – Example</vt:lpstr>
      <vt:lpstr>Implementing IComparable&lt;T&gt;</vt:lpstr>
      <vt:lpstr>Exercise in Class</vt:lpstr>
      <vt:lpstr>The IEnumerable&lt;T&gt; Interface</vt:lpstr>
      <vt:lpstr>IEnumerable&lt;T&gt;</vt:lpstr>
      <vt:lpstr>IEnumerator&lt;T&gt;</vt:lpstr>
      <vt:lpstr>Yield Return in C#</vt:lpstr>
      <vt:lpstr>Implementing IEnumerable&lt;T&gt;</vt:lpstr>
      <vt:lpstr>Value Types</vt:lpstr>
      <vt:lpstr>Value Types</vt:lpstr>
      <vt:lpstr>Reference Types</vt:lpstr>
      <vt:lpstr>Reference Types</vt:lpstr>
      <vt:lpstr>Value vs. Reference Types</vt:lpstr>
      <vt:lpstr>Process Memory</vt:lpstr>
      <vt:lpstr>Value vs. Reference Types</vt:lpstr>
      <vt:lpstr>Value vs Reference Types (2)</vt:lpstr>
      <vt:lpstr>Value and Reference Types – Example </vt:lpstr>
      <vt:lpstr>Stack Variable Allocation</vt:lpstr>
      <vt:lpstr>Types, Variables and Memory</vt:lpstr>
      <vt:lpstr>Value and Reference Types</vt:lpstr>
      <vt:lpstr>Boxing and Unboxing</vt:lpstr>
      <vt:lpstr>Boxing and Unboxing</vt:lpstr>
      <vt:lpstr>Boxing: How It Works</vt:lpstr>
      <vt:lpstr>Unboxing: How It Works?</vt:lpstr>
      <vt:lpstr>Boxing Value Types</vt:lpstr>
      <vt:lpstr>Boxing and Unboxing – Example </vt:lpstr>
      <vt:lpstr>Boxing and Unboxing Primitive Types</vt:lpstr>
      <vt:lpstr>Boxing and Unboxing – Example </vt:lpstr>
      <vt:lpstr>Boxing and Unboxing Custom Types</vt:lpstr>
      <vt:lpstr>Passing Parameters</vt:lpstr>
      <vt:lpstr>Passing Parameters: In, Out and Ref</vt:lpstr>
      <vt:lpstr>ref Parameters – Example</vt:lpstr>
      <vt:lpstr>ref Parameters</vt:lpstr>
      <vt:lpstr>out Parameters – Example</vt:lpstr>
      <vt:lpstr>out Parameters</vt:lpstr>
      <vt:lpstr>Summary</vt:lpstr>
      <vt:lpstr>OOP – Common Type System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Type System</dc:title>
  <dc:subject>Software Development Course</dc:subject>
  <dc:creator/>
  <cp:keywords>OOP, object-oriented programming, CTS, common type system, C#, Java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2015-06-22T13:53:22Z</dcterms:modified>
  <cp:category>OOP, programming, object-oriented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